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0" r:id="rId3"/>
    <p:sldId id="301" r:id="rId4"/>
    <p:sldId id="302" r:id="rId5"/>
    <p:sldId id="303" r:id="rId6"/>
    <p:sldId id="304" r:id="rId7"/>
    <p:sldId id="305" r:id="rId8"/>
    <p:sldId id="286" r:id="rId9"/>
    <p:sldId id="306" r:id="rId10"/>
    <p:sldId id="288" r:id="rId11"/>
    <p:sldId id="290" r:id="rId12"/>
    <p:sldId id="291" r:id="rId13"/>
    <p:sldId id="293" r:id="rId14"/>
    <p:sldId id="307" r:id="rId15"/>
    <p:sldId id="308" r:id="rId16"/>
    <p:sldId id="263" r:id="rId17"/>
    <p:sldId id="260" r:id="rId18"/>
    <p:sldId id="292" r:id="rId19"/>
    <p:sldId id="297" r:id="rId20"/>
    <p:sldId id="298"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67" d="100"/>
          <a:sy n="67" d="100"/>
        </p:scale>
        <p:origin x="64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5" Type="http://schemas.openxmlformats.org/officeDocument/2006/relationships/image" Target="../media/image27.wmf"/><Relationship Id="rId4" Type="http://schemas.openxmlformats.org/officeDocument/2006/relationships/image" Target="../media/image2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3810341D-1432-48F2-BF6F-13D621F7788F}" type="datetimeFigureOut">
              <a:rPr lang="ru-RU" smtClean="0"/>
              <a:t>06.10.2020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4517F5-2FA8-4957-9E38-4919C24C2960}" type="slidenum">
              <a:rPr lang="ru-RU" smtClean="0"/>
              <a:t>‹#›</a:t>
            </a:fld>
            <a:endParaRPr lang="ru-RU"/>
          </a:p>
        </p:txBody>
      </p:sp>
    </p:spTree>
    <p:extLst>
      <p:ext uri="{BB962C8B-B14F-4D97-AF65-F5344CB8AC3E}">
        <p14:creationId xmlns:p14="http://schemas.microsoft.com/office/powerpoint/2010/main" val="1266184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810341D-1432-48F2-BF6F-13D621F7788F}" type="datetimeFigureOut">
              <a:rPr lang="ru-RU" smtClean="0"/>
              <a:t>06.10.2020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4517F5-2FA8-4957-9E38-4919C24C2960}" type="slidenum">
              <a:rPr lang="ru-RU" smtClean="0"/>
              <a:t>‹#›</a:t>
            </a:fld>
            <a:endParaRPr lang="ru-RU"/>
          </a:p>
        </p:txBody>
      </p:sp>
    </p:spTree>
    <p:extLst>
      <p:ext uri="{BB962C8B-B14F-4D97-AF65-F5344CB8AC3E}">
        <p14:creationId xmlns:p14="http://schemas.microsoft.com/office/powerpoint/2010/main" val="1664690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810341D-1432-48F2-BF6F-13D621F7788F}" type="datetimeFigureOut">
              <a:rPr lang="ru-RU" smtClean="0"/>
              <a:t>06.10.2020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4517F5-2FA8-4957-9E38-4919C24C2960}" type="slidenum">
              <a:rPr lang="ru-RU" smtClean="0"/>
              <a:t>‹#›</a:t>
            </a:fld>
            <a:endParaRPr lang="ru-RU"/>
          </a:p>
        </p:txBody>
      </p:sp>
    </p:spTree>
    <p:extLst>
      <p:ext uri="{BB962C8B-B14F-4D97-AF65-F5344CB8AC3E}">
        <p14:creationId xmlns:p14="http://schemas.microsoft.com/office/powerpoint/2010/main" val="4026710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810341D-1432-48F2-BF6F-13D621F7788F}" type="datetimeFigureOut">
              <a:rPr lang="ru-RU" smtClean="0"/>
              <a:t>06.10.2020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4517F5-2FA8-4957-9E38-4919C24C2960}" type="slidenum">
              <a:rPr lang="ru-RU" smtClean="0"/>
              <a:t>‹#›</a:t>
            </a:fld>
            <a:endParaRPr lang="ru-RU"/>
          </a:p>
        </p:txBody>
      </p:sp>
    </p:spTree>
    <p:extLst>
      <p:ext uri="{BB962C8B-B14F-4D97-AF65-F5344CB8AC3E}">
        <p14:creationId xmlns:p14="http://schemas.microsoft.com/office/powerpoint/2010/main" val="2927240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3810341D-1432-48F2-BF6F-13D621F7788F}" type="datetimeFigureOut">
              <a:rPr lang="ru-RU" smtClean="0"/>
              <a:t>06.10.2020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4517F5-2FA8-4957-9E38-4919C24C2960}" type="slidenum">
              <a:rPr lang="ru-RU" smtClean="0"/>
              <a:t>‹#›</a:t>
            </a:fld>
            <a:endParaRPr lang="ru-RU"/>
          </a:p>
        </p:txBody>
      </p:sp>
    </p:spTree>
    <p:extLst>
      <p:ext uri="{BB962C8B-B14F-4D97-AF65-F5344CB8AC3E}">
        <p14:creationId xmlns:p14="http://schemas.microsoft.com/office/powerpoint/2010/main" val="2887007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3810341D-1432-48F2-BF6F-13D621F7788F}" type="datetimeFigureOut">
              <a:rPr lang="ru-RU" smtClean="0"/>
              <a:t>06.10.2020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D4517F5-2FA8-4957-9E38-4919C24C2960}" type="slidenum">
              <a:rPr lang="ru-RU" smtClean="0"/>
              <a:t>‹#›</a:t>
            </a:fld>
            <a:endParaRPr lang="ru-RU"/>
          </a:p>
        </p:txBody>
      </p:sp>
    </p:spTree>
    <p:extLst>
      <p:ext uri="{BB962C8B-B14F-4D97-AF65-F5344CB8AC3E}">
        <p14:creationId xmlns:p14="http://schemas.microsoft.com/office/powerpoint/2010/main" val="695819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3810341D-1432-48F2-BF6F-13D621F7788F}" type="datetimeFigureOut">
              <a:rPr lang="ru-RU" smtClean="0"/>
              <a:t>06.10.2020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D4517F5-2FA8-4957-9E38-4919C24C2960}" type="slidenum">
              <a:rPr lang="ru-RU" smtClean="0"/>
              <a:t>‹#›</a:t>
            </a:fld>
            <a:endParaRPr lang="ru-RU"/>
          </a:p>
        </p:txBody>
      </p:sp>
    </p:spTree>
    <p:extLst>
      <p:ext uri="{BB962C8B-B14F-4D97-AF65-F5344CB8AC3E}">
        <p14:creationId xmlns:p14="http://schemas.microsoft.com/office/powerpoint/2010/main" val="896815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3810341D-1432-48F2-BF6F-13D621F7788F}" type="datetimeFigureOut">
              <a:rPr lang="ru-RU" smtClean="0"/>
              <a:t>06.10.2020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D4517F5-2FA8-4957-9E38-4919C24C2960}" type="slidenum">
              <a:rPr lang="ru-RU" smtClean="0"/>
              <a:t>‹#›</a:t>
            </a:fld>
            <a:endParaRPr lang="ru-RU"/>
          </a:p>
        </p:txBody>
      </p:sp>
    </p:spTree>
    <p:extLst>
      <p:ext uri="{BB962C8B-B14F-4D97-AF65-F5344CB8AC3E}">
        <p14:creationId xmlns:p14="http://schemas.microsoft.com/office/powerpoint/2010/main" val="2996724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810341D-1432-48F2-BF6F-13D621F7788F}" type="datetimeFigureOut">
              <a:rPr lang="ru-RU" smtClean="0"/>
              <a:t>06.10.2020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D4517F5-2FA8-4957-9E38-4919C24C2960}" type="slidenum">
              <a:rPr lang="ru-RU" smtClean="0"/>
              <a:t>‹#›</a:t>
            </a:fld>
            <a:endParaRPr lang="ru-RU"/>
          </a:p>
        </p:txBody>
      </p:sp>
    </p:spTree>
    <p:extLst>
      <p:ext uri="{BB962C8B-B14F-4D97-AF65-F5344CB8AC3E}">
        <p14:creationId xmlns:p14="http://schemas.microsoft.com/office/powerpoint/2010/main" val="2038799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3810341D-1432-48F2-BF6F-13D621F7788F}" type="datetimeFigureOut">
              <a:rPr lang="ru-RU" smtClean="0"/>
              <a:t>06.10.2020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D4517F5-2FA8-4957-9E38-4919C24C2960}" type="slidenum">
              <a:rPr lang="ru-RU" smtClean="0"/>
              <a:t>‹#›</a:t>
            </a:fld>
            <a:endParaRPr lang="ru-RU"/>
          </a:p>
        </p:txBody>
      </p:sp>
    </p:spTree>
    <p:extLst>
      <p:ext uri="{BB962C8B-B14F-4D97-AF65-F5344CB8AC3E}">
        <p14:creationId xmlns:p14="http://schemas.microsoft.com/office/powerpoint/2010/main" val="1532023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3810341D-1432-48F2-BF6F-13D621F7788F}" type="datetimeFigureOut">
              <a:rPr lang="ru-RU" smtClean="0"/>
              <a:t>06.10.2020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D4517F5-2FA8-4957-9E38-4919C24C2960}" type="slidenum">
              <a:rPr lang="ru-RU" smtClean="0"/>
              <a:t>‹#›</a:t>
            </a:fld>
            <a:endParaRPr lang="ru-RU"/>
          </a:p>
        </p:txBody>
      </p:sp>
    </p:spTree>
    <p:extLst>
      <p:ext uri="{BB962C8B-B14F-4D97-AF65-F5344CB8AC3E}">
        <p14:creationId xmlns:p14="http://schemas.microsoft.com/office/powerpoint/2010/main" val="191592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10341D-1432-48F2-BF6F-13D621F7788F}" type="datetimeFigureOut">
              <a:rPr lang="ru-RU" smtClean="0"/>
              <a:t>06.10.2020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4517F5-2FA8-4957-9E38-4919C24C2960}" type="slidenum">
              <a:rPr lang="ru-RU" smtClean="0"/>
              <a:t>‹#›</a:t>
            </a:fld>
            <a:endParaRPr lang="ru-RU"/>
          </a:p>
        </p:txBody>
      </p:sp>
    </p:spTree>
    <p:extLst>
      <p:ext uri="{BB962C8B-B14F-4D97-AF65-F5344CB8AC3E}">
        <p14:creationId xmlns:p14="http://schemas.microsoft.com/office/powerpoint/2010/main" val="3165538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18.wmf"/><Relationship Id="rId5" Type="http://schemas.openxmlformats.org/officeDocument/2006/relationships/oleObject" Target="../embeddings/oleObject2.bin"/><Relationship Id="rId4" Type="http://schemas.openxmlformats.org/officeDocument/2006/relationships/image" Target="../media/image17.wmf"/></Relationships>
</file>

<file path=ppt/slides/_rels/slide1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4.bin"/><Relationship Id="rId7" Type="http://schemas.openxmlformats.org/officeDocument/2006/relationships/oleObject" Target="../embeddings/oleObject6.bin"/><Relationship Id="rId12" Type="http://schemas.openxmlformats.org/officeDocument/2006/relationships/image" Target="../media/image27.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24.wmf"/><Relationship Id="rId11" Type="http://schemas.openxmlformats.org/officeDocument/2006/relationships/oleObject" Target="../embeddings/oleObject8.bin"/><Relationship Id="rId5" Type="http://schemas.openxmlformats.org/officeDocument/2006/relationships/oleObject" Target="../embeddings/oleObject5.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7.bin"/></Relationships>
</file>

<file path=ppt/slides/_rels/slide18.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968864" y="2258239"/>
            <a:ext cx="8254272" cy="1439368"/>
          </a:xfrm>
          <a:prstGeom prst="rect">
            <a:avLst/>
          </a:prstGeom>
        </p:spPr>
        <p:txBody>
          <a:bodyPr wrap="square">
            <a:spAutoFit/>
          </a:bodyPr>
          <a:lstStyle/>
          <a:p>
            <a:pPr>
              <a:lnSpc>
                <a:spcPct val="115000"/>
              </a:lnSpc>
              <a:spcAft>
                <a:spcPts val="1000"/>
              </a:spcAft>
            </a:pPr>
            <a:r>
              <a:rPr lang="kk-KZ" sz="2400" b="1" dirty="0">
                <a:effectLst/>
                <a:latin typeface="Times New Roman" panose="02020603050405020304" pitchFamily="18" charset="0"/>
                <a:ea typeface="Calibri" panose="020F0502020204030204" pitchFamily="34" charset="0"/>
                <a:cs typeface="Times New Roman" panose="02020603050405020304" pitchFamily="18" charset="0"/>
              </a:rPr>
              <a:t>4 дәріс. Қышқылдар, негіздер, амфолиттер және тұздар ерітінділерінің рН-ын есептеу. </a:t>
            </a:r>
            <a:endParaRPr lang="ru-RU" sz="2400" b="1" dirty="0">
              <a:effectLst/>
              <a:latin typeface="Calibri" panose="020F0502020204030204" pitchFamily="34" charset="0"/>
              <a:ea typeface="Calibri" panose="020F0502020204030204" pitchFamily="34" charset="0"/>
              <a:cs typeface="Times New Roman" panose="02020603050405020304" pitchFamily="18" charset="0"/>
            </a:endParaRPr>
          </a:p>
          <a:p>
            <a:endParaRPr lang="ru-RU" sz="2400" dirty="0"/>
          </a:p>
        </p:txBody>
      </p:sp>
      <p:sp>
        <p:nvSpPr>
          <p:cNvPr id="5" name="Text Box 100"/>
          <p:cNvSpPr txBox="1">
            <a:spLocks noChangeArrowheads="1"/>
          </p:cNvSpPr>
          <p:nvPr/>
        </p:nvSpPr>
        <p:spPr bwMode="auto">
          <a:xfrm>
            <a:off x="11684871" y="136553"/>
            <a:ext cx="3016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altLang="ru-RU" dirty="0">
                <a:latin typeface="Calibri" panose="020F0502020204030204" pitchFamily="34" charset="0"/>
              </a:rPr>
              <a:t>1</a:t>
            </a:r>
          </a:p>
        </p:txBody>
      </p:sp>
    </p:spTree>
    <p:extLst>
      <p:ext uri="{BB962C8B-B14F-4D97-AF65-F5344CB8AC3E}">
        <p14:creationId xmlns:p14="http://schemas.microsoft.com/office/powerpoint/2010/main" val="3802888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1548700" y="1087354"/>
            <a:ext cx="8588607" cy="4379795"/>
          </a:xfrm>
          <a:prstGeom prst="rect">
            <a:avLst/>
          </a:prstGeom>
        </p:spPr>
      </p:pic>
    </p:spTree>
    <p:extLst>
      <p:ext uri="{BB962C8B-B14F-4D97-AF65-F5344CB8AC3E}">
        <p14:creationId xmlns:p14="http://schemas.microsoft.com/office/powerpoint/2010/main" val="2086583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98782" y="760396"/>
            <a:ext cx="6172200" cy="4695825"/>
          </a:xfrm>
          <a:prstGeom prst="rect">
            <a:avLst/>
          </a:prstGeom>
        </p:spPr>
      </p:pic>
      <p:pic>
        <p:nvPicPr>
          <p:cNvPr id="3" name="Рисунок 2"/>
          <p:cNvPicPr>
            <a:picLocks noChangeAspect="1"/>
          </p:cNvPicPr>
          <p:nvPr/>
        </p:nvPicPr>
        <p:blipFill>
          <a:blip r:embed="rId3"/>
          <a:stretch>
            <a:fillRect/>
          </a:stretch>
        </p:blipFill>
        <p:spPr>
          <a:xfrm>
            <a:off x="6118135" y="1028699"/>
            <a:ext cx="5771121" cy="2400301"/>
          </a:xfrm>
          <a:prstGeom prst="rect">
            <a:avLst/>
          </a:prstGeom>
        </p:spPr>
      </p:pic>
    </p:spTree>
    <p:extLst>
      <p:ext uri="{BB962C8B-B14F-4D97-AF65-F5344CB8AC3E}">
        <p14:creationId xmlns:p14="http://schemas.microsoft.com/office/powerpoint/2010/main" val="930132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2398533" y="1043037"/>
            <a:ext cx="5897195" cy="5146007"/>
          </a:xfrm>
          <a:prstGeom prst="rect">
            <a:avLst/>
          </a:prstGeom>
        </p:spPr>
      </p:pic>
      <p:sp>
        <p:nvSpPr>
          <p:cNvPr id="3" name="TextBox 2">
            <a:extLst>
              <a:ext uri="{FF2B5EF4-FFF2-40B4-BE49-F238E27FC236}">
                <a16:creationId xmlns:a16="http://schemas.microsoft.com/office/drawing/2014/main" id="{A7B62BCF-8AE0-4641-8591-4B1E7078EFA1}"/>
              </a:ext>
            </a:extLst>
          </p:cNvPr>
          <p:cNvSpPr txBox="1"/>
          <p:nvPr/>
        </p:nvSpPr>
        <p:spPr>
          <a:xfrm>
            <a:off x="3349592" y="336884"/>
            <a:ext cx="3847656" cy="369332"/>
          </a:xfrm>
          <a:prstGeom prst="rect">
            <a:avLst/>
          </a:prstGeom>
          <a:noFill/>
        </p:spPr>
        <p:txBody>
          <a:bodyPr wrap="none" rtlCol="0">
            <a:spAutoFit/>
          </a:bodyPr>
          <a:lstStyle/>
          <a:p>
            <a:r>
              <a:rPr lang="kk-KZ" b="1" dirty="0"/>
              <a:t>Тұздар ерітінділерінің рНын есептеу</a:t>
            </a:r>
            <a:endParaRPr lang="ru-KZ" b="1" dirty="0"/>
          </a:p>
        </p:txBody>
      </p:sp>
    </p:spTree>
    <p:extLst>
      <p:ext uri="{BB962C8B-B14F-4D97-AF65-F5344CB8AC3E}">
        <p14:creationId xmlns:p14="http://schemas.microsoft.com/office/powerpoint/2010/main" val="613888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0" y="121287"/>
            <a:ext cx="11758411" cy="3950312"/>
          </a:xfrm>
          <a:prstGeom prst="rect">
            <a:avLst/>
          </a:prstGeom>
        </p:spPr>
        <p:txBody>
          <a:bodyPr wrap="square">
            <a:spAutoFit/>
          </a:bodyPr>
          <a:lstStyle/>
          <a:p>
            <a:pPr algn="ctr">
              <a:lnSpc>
                <a:spcPct val="115000"/>
              </a:lnSpc>
              <a:spcAft>
                <a:spcPts val="0"/>
              </a:spcAft>
              <a:tabLst>
                <a:tab pos="457200" algn="l"/>
              </a:tabLst>
            </a:pPr>
            <a:r>
              <a:rPr lang="kk-KZ" b="1" dirty="0">
                <a:latin typeface="Times New Roman" panose="02020603050405020304" pitchFamily="18" charset="0"/>
                <a:ea typeface="Calibri" panose="020F0502020204030204" pitchFamily="34" charset="0"/>
                <a:cs typeface="Times New Roman" panose="02020603050405020304" pitchFamily="18" charset="0"/>
              </a:rPr>
              <a:t>Көп негізді қышқылдар мен негіздердің ерітінділері</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52095" algn="just">
              <a:lnSpc>
                <a:spcPct val="115000"/>
              </a:lnSpc>
              <a:spcAft>
                <a:spcPts val="0"/>
              </a:spcAft>
              <a:tabLst>
                <a:tab pos="457200" algn="l"/>
              </a:tabLst>
            </a:pPr>
            <a:r>
              <a:rPr lang="kk-KZ" dirty="0">
                <a:latin typeface="Times New Roman" panose="02020603050405020304" pitchFamily="18" charset="0"/>
                <a:ea typeface="Calibri" panose="020F0502020204030204" pitchFamily="34" charset="0"/>
                <a:cs typeface="Times New Roman" panose="02020603050405020304" pitchFamily="18" charset="0"/>
              </a:rPr>
              <a:t>Көп негізді протолиттердің протолизі сатылай жүреді, мысалы:</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52095" algn="just">
              <a:lnSpc>
                <a:spcPct val="115000"/>
              </a:lnSpc>
              <a:spcAft>
                <a:spcPts val="0"/>
              </a:spcAft>
              <a:tabLst>
                <a:tab pos="457200" algn="l"/>
              </a:tabLst>
            </a:pPr>
            <a:r>
              <a:rPr lang="kk-KZ" dirty="0">
                <a:latin typeface="Times New Roman" panose="02020603050405020304" pitchFamily="18" charset="0"/>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52095" algn="just">
              <a:lnSpc>
                <a:spcPct val="115000"/>
              </a:lnSpc>
              <a:spcAft>
                <a:spcPts val="0"/>
              </a:spcAft>
              <a:tabLst>
                <a:tab pos="457200" algn="l"/>
              </a:tabLst>
            </a:pPr>
            <a:r>
              <a:rPr lang="en-US" sz="1400" dirty="0">
                <a:latin typeface="Times New Roman" panose="02020603050405020304" pitchFamily="18" charset="0"/>
                <a:ea typeface="Calibri" panose="020F0502020204030204" pitchFamily="34" charset="0"/>
                <a:cs typeface="Times New Roman" panose="02020603050405020304" pitchFamily="18" charset="0"/>
              </a:rPr>
              <a:t>H</a:t>
            </a:r>
            <a:r>
              <a:rPr lang="en-US" sz="14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1400" dirty="0">
                <a:latin typeface="Times New Roman" panose="02020603050405020304" pitchFamily="18" charset="0"/>
                <a:ea typeface="Calibri" panose="020F0502020204030204" pitchFamily="34" charset="0"/>
                <a:cs typeface="Times New Roman" panose="02020603050405020304" pitchFamily="18" charset="0"/>
              </a:rPr>
              <a:t>S + H</a:t>
            </a:r>
            <a:r>
              <a:rPr lang="en-US" sz="14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1400" dirty="0">
                <a:latin typeface="Times New Roman" panose="02020603050405020304" pitchFamily="18" charset="0"/>
                <a:ea typeface="Calibri" panose="020F0502020204030204" pitchFamily="34" charset="0"/>
                <a:cs typeface="Times New Roman" panose="02020603050405020304" pitchFamily="18" charset="0"/>
              </a:rPr>
              <a:t>O ↔ H</a:t>
            </a:r>
            <a:r>
              <a:rPr lang="en-US" sz="1400" baseline="-25000" dirty="0">
                <a:latin typeface="Times New Roman" panose="02020603050405020304" pitchFamily="18" charset="0"/>
                <a:ea typeface="Calibri" panose="020F0502020204030204" pitchFamily="34" charset="0"/>
                <a:cs typeface="Times New Roman" panose="02020603050405020304" pitchFamily="18" charset="0"/>
              </a:rPr>
              <a:t>3</a:t>
            </a:r>
            <a:r>
              <a:rPr lang="en-US" sz="1400" dirty="0">
                <a:latin typeface="Times New Roman" panose="02020603050405020304" pitchFamily="18" charset="0"/>
                <a:ea typeface="Calibri" panose="020F0502020204030204" pitchFamily="34" charset="0"/>
                <a:cs typeface="Times New Roman" panose="02020603050405020304" pitchFamily="18" charset="0"/>
              </a:rPr>
              <a:t>O</a:t>
            </a:r>
            <a:r>
              <a:rPr lang="en-US" sz="1400" baseline="30000" dirty="0">
                <a:latin typeface="Times New Roman" panose="02020603050405020304" pitchFamily="18" charset="0"/>
                <a:ea typeface="Calibri" panose="020F0502020204030204" pitchFamily="34" charset="0"/>
                <a:cs typeface="Times New Roman" panose="02020603050405020304" pitchFamily="18" charset="0"/>
              </a:rPr>
              <a:t>+</a:t>
            </a:r>
            <a:r>
              <a:rPr lang="en-US" sz="1400" dirty="0">
                <a:latin typeface="Times New Roman" panose="02020603050405020304" pitchFamily="18" charset="0"/>
                <a:ea typeface="Calibri" panose="020F0502020204030204" pitchFamily="34" charset="0"/>
                <a:cs typeface="Times New Roman" panose="02020603050405020304" pitchFamily="18" charset="0"/>
              </a:rPr>
              <a:t> + HS</a:t>
            </a:r>
            <a:r>
              <a:rPr lang="en-US" sz="1400" baseline="30000" dirty="0">
                <a:latin typeface="Times New Roman" panose="02020603050405020304" pitchFamily="18" charset="0"/>
                <a:ea typeface="Calibri" panose="020F0502020204030204" pitchFamily="34" charset="0"/>
                <a:cs typeface="Times New Roman" panose="02020603050405020304" pitchFamily="18" charset="0"/>
              </a:rPr>
              <a:t>- </a:t>
            </a:r>
            <a:r>
              <a:rPr lang="kk-KZ" sz="1400" dirty="0">
                <a:latin typeface="Times New Roman" panose="02020603050405020304" pitchFamily="18" charset="0"/>
                <a:ea typeface="Calibri" panose="020F0502020204030204" pitchFamily="34" charset="0"/>
                <a:cs typeface="Times New Roman" panose="02020603050405020304" pitchFamily="18" charset="0"/>
              </a:rPr>
              <a:t>; К</a:t>
            </a:r>
            <a:r>
              <a:rPr lang="kk-KZ" sz="1400" baseline="-25000" dirty="0">
                <a:latin typeface="Times New Roman" panose="02020603050405020304" pitchFamily="18" charset="0"/>
                <a:ea typeface="Calibri" panose="020F0502020204030204" pitchFamily="34" charset="0"/>
                <a:cs typeface="Times New Roman" panose="02020603050405020304" pitchFamily="18" charset="0"/>
              </a:rPr>
              <a:t>а,1</a:t>
            </a:r>
            <a:r>
              <a:rPr lang="en-US" sz="1400" dirty="0">
                <a:latin typeface="Times New Roman" panose="02020603050405020304" pitchFamily="18" charset="0"/>
                <a:ea typeface="Calibri" panose="020F0502020204030204" pitchFamily="34" charset="0"/>
                <a:cs typeface="Times New Roman" panose="02020603050405020304" pitchFamily="18" charset="0"/>
              </a:rPr>
              <a:t>= 8</a:t>
            </a:r>
            <a:r>
              <a:rPr lang="kk-KZ" sz="1400" dirty="0">
                <a:latin typeface="Times New Roman" panose="02020603050405020304" pitchFamily="18" charset="0"/>
                <a:ea typeface="Calibri" panose="020F0502020204030204" pitchFamily="34" charset="0"/>
                <a:cs typeface="Times New Roman" panose="02020603050405020304" pitchFamily="18" charset="0"/>
              </a:rPr>
              <a:t>,9∙10</a:t>
            </a:r>
            <a:r>
              <a:rPr lang="kk-KZ" sz="1400" baseline="30000" dirty="0">
                <a:latin typeface="Times New Roman" panose="02020603050405020304" pitchFamily="18" charset="0"/>
                <a:ea typeface="Calibri" panose="020F0502020204030204" pitchFamily="34" charset="0"/>
                <a:cs typeface="Times New Roman" panose="02020603050405020304" pitchFamily="18" charset="0"/>
              </a:rPr>
              <a:t>-8</a:t>
            </a:r>
            <a:r>
              <a:rPr lang="kk-KZ" sz="1400" dirty="0">
                <a:latin typeface="Times New Roman" panose="02020603050405020304" pitchFamily="18" charset="0"/>
                <a:ea typeface="Calibri" panose="020F0502020204030204" pitchFamily="34" charset="0"/>
                <a:cs typeface="Times New Roman" panose="02020603050405020304" pitchFamily="18" charset="0"/>
              </a:rPr>
              <a:t>; рК</a:t>
            </a:r>
            <a:r>
              <a:rPr lang="kk-KZ" sz="1400" baseline="-25000" dirty="0">
                <a:latin typeface="Times New Roman" panose="02020603050405020304" pitchFamily="18" charset="0"/>
                <a:ea typeface="Calibri" panose="020F0502020204030204" pitchFamily="34" charset="0"/>
                <a:cs typeface="Times New Roman" panose="02020603050405020304" pitchFamily="18" charset="0"/>
              </a:rPr>
              <a:t>а,1</a:t>
            </a:r>
            <a:r>
              <a:rPr lang="en-US" sz="1400" dirty="0">
                <a:latin typeface="Times New Roman" panose="02020603050405020304" pitchFamily="18" charset="0"/>
                <a:ea typeface="Calibri" panose="020F0502020204030204" pitchFamily="34" charset="0"/>
                <a:cs typeface="Times New Roman" panose="02020603050405020304" pitchFamily="18" charset="0"/>
              </a:rPr>
              <a:t>=</a:t>
            </a:r>
            <a:r>
              <a:rPr lang="kk-KZ" sz="1400" dirty="0">
                <a:latin typeface="Times New Roman" panose="02020603050405020304" pitchFamily="18" charset="0"/>
                <a:ea typeface="Calibri" panose="020F0502020204030204" pitchFamily="34" charset="0"/>
                <a:cs typeface="Times New Roman" panose="02020603050405020304" pitchFamily="18" charset="0"/>
              </a:rPr>
              <a:t> 7,05</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52095" algn="just">
              <a:lnSpc>
                <a:spcPct val="115000"/>
              </a:lnSpc>
              <a:spcAft>
                <a:spcPts val="0"/>
              </a:spcAft>
              <a:tabLst>
                <a:tab pos="457200" algn="l"/>
              </a:tabLst>
            </a:pPr>
            <a:r>
              <a:rPr lang="en-US" sz="1400" dirty="0">
                <a:latin typeface="Times New Roman" panose="02020603050405020304" pitchFamily="18" charset="0"/>
                <a:ea typeface="Calibri" panose="020F0502020204030204" pitchFamily="34" charset="0"/>
                <a:cs typeface="Times New Roman" panose="02020603050405020304" pitchFamily="18" charset="0"/>
              </a:rPr>
              <a:t>HS</a:t>
            </a:r>
            <a:r>
              <a:rPr lang="en-US" sz="1400" baseline="30000" dirty="0">
                <a:latin typeface="Times New Roman" panose="02020603050405020304" pitchFamily="18" charset="0"/>
                <a:ea typeface="Calibri" panose="020F0502020204030204" pitchFamily="34" charset="0"/>
                <a:cs typeface="Times New Roman" panose="02020603050405020304" pitchFamily="18" charset="0"/>
              </a:rPr>
              <a:t>- </a:t>
            </a:r>
            <a:r>
              <a:rPr lang="kk-KZ"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a:latin typeface="Times New Roman" panose="02020603050405020304" pitchFamily="18" charset="0"/>
                <a:ea typeface="Calibri" panose="020F0502020204030204" pitchFamily="34" charset="0"/>
                <a:cs typeface="Times New Roman" panose="02020603050405020304" pitchFamily="18" charset="0"/>
              </a:rPr>
              <a:t>H</a:t>
            </a:r>
            <a:r>
              <a:rPr lang="en-US" sz="14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1400" dirty="0">
                <a:latin typeface="Times New Roman" panose="02020603050405020304" pitchFamily="18" charset="0"/>
                <a:ea typeface="Calibri" panose="020F0502020204030204" pitchFamily="34" charset="0"/>
                <a:cs typeface="Times New Roman" panose="02020603050405020304" pitchFamily="18" charset="0"/>
              </a:rPr>
              <a:t>O ↔ H</a:t>
            </a:r>
            <a:r>
              <a:rPr lang="en-US" sz="1400" baseline="-25000" dirty="0">
                <a:latin typeface="Times New Roman" panose="02020603050405020304" pitchFamily="18" charset="0"/>
                <a:ea typeface="Calibri" panose="020F0502020204030204" pitchFamily="34" charset="0"/>
                <a:cs typeface="Times New Roman" panose="02020603050405020304" pitchFamily="18" charset="0"/>
              </a:rPr>
              <a:t>3</a:t>
            </a:r>
            <a:r>
              <a:rPr lang="en-US" sz="1400" dirty="0">
                <a:latin typeface="Times New Roman" panose="02020603050405020304" pitchFamily="18" charset="0"/>
                <a:ea typeface="Calibri" panose="020F0502020204030204" pitchFamily="34" charset="0"/>
                <a:cs typeface="Times New Roman" panose="02020603050405020304" pitchFamily="18" charset="0"/>
              </a:rPr>
              <a:t>O</a:t>
            </a:r>
            <a:r>
              <a:rPr lang="en-US" sz="1400" baseline="30000" dirty="0">
                <a:latin typeface="Times New Roman" panose="02020603050405020304" pitchFamily="18" charset="0"/>
                <a:ea typeface="Calibri" panose="020F0502020204030204" pitchFamily="34" charset="0"/>
                <a:cs typeface="Times New Roman" panose="02020603050405020304" pitchFamily="18" charset="0"/>
              </a:rPr>
              <a:t>+</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kk-KZ"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a:latin typeface="Times New Roman" panose="02020603050405020304" pitchFamily="18" charset="0"/>
                <a:ea typeface="Calibri" panose="020F0502020204030204" pitchFamily="34" charset="0"/>
                <a:cs typeface="Times New Roman" panose="02020603050405020304" pitchFamily="18" charset="0"/>
              </a:rPr>
              <a:t>S</a:t>
            </a:r>
            <a:r>
              <a:rPr lang="kk-KZ" sz="1400" baseline="30000" dirty="0">
                <a:latin typeface="Times New Roman" panose="02020603050405020304" pitchFamily="18" charset="0"/>
                <a:ea typeface="Calibri" panose="020F0502020204030204" pitchFamily="34" charset="0"/>
                <a:cs typeface="Times New Roman" panose="02020603050405020304" pitchFamily="18" charset="0"/>
              </a:rPr>
              <a:t>2- </a:t>
            </a:r>
            <a:r>
              <a:rPr lang="kk-KZ" sz="1400" dirty="0">
                <a:latin typeface="Times New Roman" panose="02020603050405020304" pitchFamily="18" charset="0"/>
                <a:ea typeface="Calibri" panose="020F0502020204030204" pitchFamily="34" charset="0"/>
                <a:cs typeface="Times New Roman" panose="02020603050405020304" pitchFamily="18" charset="0"/>
              </a:rPr>
              <a:t>; К</a:t>
            </a:r>
            <a:r>
              <a:rPr lang="kk-KZ" sz="1400" baseline="-25000" dirty="0">
                <a:latin typeface="Times New Roman" panose="02020603050405020304" pitchFamily="18" charset="0"/>
                <a:ea typeface="Calibri" panose="020F0502020204030204" pitchFamily="34" charset="0"/>
                <a:cs typeface="Times New Roman" panose="02020603050405020304" pitchFamily="18" charset="0"/>
              </a:rPr>
              <a:t>а,2</a:t>
            </a:r>
            <a:r>
              <a:rPr lang="en-US" sz="1400" dirty="0">
                <a:latin typeface="Times New Roman" panose="02020603050405020304" pitchFamily="18" charset="0"/>
                <a:ea typeface="Calibri" panose="020F0502020204030204" pitchFamily="34" charset="0"/>
                <a:cs typeface="Times New Roman" panose="02020603050405020304" pitchFamily="18" charset="0"/>
              </a:rPr>
              <a:t>= 1,3</a:t>
            </a:r>
            <a:r>
              <a:rPr lang="kk-KZ" sz="1400" dirty="0">
                <a:latin typeface="Times New Roman" panose="02020603050405020304" pitchFamily="18" charset="0"/>
                <a:ea typeface="Calibri" panose="020F0502020204030204" pitchFamily="34" charset="0"/>
                <a:cs typeface="Times New Roman" panose="02020603050405020304" pitchFamily="18" charset="0"/>
              </a:rPr>
              <a:t>∙10</a:t>
            </a:r>
            <a:r>
              <a:rPr lang="kk-KZ" sz="1400" baseline="30000" dirty="0">
                <a:latin typeface="Times New Roman" panose="02020603050405020304" pitchFamily="18" charset="0"/>
                <a:ea typeface="Calibri" panose="020F0502020204030204" pitchFamily="34" charset="0"/>
                <a:cs typeface="Times New Roman" panose="02020603050405020304" pitchFamily="18" charset="0"/>
              </a:rPr>
              <a:t>-13</a:t>
            </a:r>
            <a:r>
              <a:rPr lang="kk-KZ" sz="1400" dirty="0">
                <a:latin typeface="Times New Roman" panose="02020603050405020304" pitchFamily="18" charset="0"/>
                <a:ea typeface="Calibri" panose="020F0502020204030204" pitchFamily="34" charset="0"/>
                <a:cs typeface="Times New Roman" panose="02020603050405020304" pitchFamily="18" charset="0"/>
              </a:rPr>
              <a:t>; рК</a:t>
            </a:r>
            <a:r>
              <a:rPr lang="kk-KZ" sz="1400" baseline="-25000" dirty="0">
                <a:latin typeface="Times New Roman" panose="02020603050405020304" pitchFamily="18" charset="0"/>
                <a:ea typeface="Calibri" panose="020F0502020204030204" pitchFamily="34" charset="0"/>
                <a:cs typeface="Times New Roman" panose="02020603050405020304" pitchFamily="18" charset="0"/>
              </a:rPr>
              <a:t>а,2</a:t>
            </a:r>
            <a:r>
              <a:rPr lang="en-US" sz="1400" dirty="0">
                <a:latin typeface="Times New Roman" panose="02020603050405020304" pitchFamily="18" charset="0"/>
                <a:ea typeface="Calibri" panose="020F0502020204030204" pitchFamily="34" charset="0"/>
                <a:cs typeface="Times New Roman" panose="02020603050405020304" pitchFamily="18" charset="0"/>
              </a:rPr>
              <a:t>=</a:t>
            </a:r>
            <a:r>
              <a:rPr lang="kk-KZ" sz="1400" dirty="0">
                <a:latin typeface="Times New Roman" panose="02020603050405020304" pitchFamily="18" charset="0"/>
                <a:ea typeface="Calibri" panose="020F0502020204030204" pitchFamily="34" charset="0"/>
                <a:cs typeface="Times New Roman" panose="02020603050405020304" pitchFamily="18" charset="0"/>
              </a:rPr>
              <a:t> 12,89</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52095" algn="just">
              <a:lnSpc>
                <a:spcPct val="115000"/>
              </a:lnSpc>
              <a:spcAft>
                <a:spcPts val="0"/>
              </a:spcAft>
              <a:tabLst>
                <a:tab pos="457200" algn="l"/>
              </a:tabLst>
            </a:pPr>
            <a:r>
              <a:rPr lang="kk-KZ" sz="1400" dirty="0">
                <a:latin typeface="Times New Roman" panose="02020603050405020304" pitchFamily="18" charset="0"/>
                <a:ea typeface="Calibri" panose="020F0502020204030204" pitchFamily="34" charset="0"/>
                <a:cs typeface="Times New Roman" panose="02020603050405020304" pitchFamily="18" charset="0"/>
              </a:rPr>
              <a:t>СО </a:t>
            </a:r>
            <a:r>
              <a:rPr lang="kk-KZ" sz="1400" baseline="-25000" dirty="0">
                <a:latin typeface="Times New Roman" panose="02020603050405020304" pitchFamily="18" charset="0"/>
                <a:ea typeface="Calibri" panose="020F0502020204030204" pitchFamily="34" charset="0"/>
                <a:cs typeface="Times New Roman" panose="02020603050405020304" pitchFamily="18" charset="0"/>
              </a:rPr>
              <a:t>3</a:t>
            </a:r>
            <a:r>
              <a:rPr lang="kk-KZ" sz="1400" baseline="30000" dirty="0">
                <a:latin typeface="Times New Roman" panose="02020603050405020304" pitchFamily="18" charset="0"/>
                <a:ea typeface="Calibri" panose="020F0502020204030204" pitchFamily="34" charset="0"/>
                <a:cs typeface="Times New Roman" panose="02020603050405020304" pitchFamily="18" charset="0"/>
              </a:rPr>
              <a:t>2-</a:t>
            </a:r>
            <a:r>
              <a:rPr lang="kk-KZ" sz="1400" dirty="0">
                <a:latin typeface="Times New Roman" panose="02020603050405020304" pitchFamily="18" charset="0"/>
                <a:ea typeface="Calibri" panose="020F0502020204030204" pitchFamily="34" charset="0"/>
                <a:cs typeface="Times New Roman" panose="02020603050405020304" pitchFamily="18" charset="0"/>
              </a:rPr>
              <a:t> + </a:t>
            </a:r>
            <a:r>
              <a:rPr lang="en-US" sz="1400" dirty="0">
                <a:latin typeface="Times New Roman" panose="02020603050405020304" pitchFamily="18" charset="0"/>
                <a:ea typeface="Calibri" panose="020F0502020204030204" pitchFamily="34" charset="0"/>
                <a:cs typeface="Times New Roman" panose="02020603050405020304" pitchFamily="18" charset="0"/>
              </a:rPr>
              <a:t>H</a:t>
            </a:r>
            <a:r>
              <a:rPr lang="ru-RU" sz="14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1400" dirty="0">
                <a:latin typeface="Times New Roman" panose="02020603050405020304" pitchFamily="18" charset="0"/>
                <a:ea typeface="Calibri" panose="020F0502020204030204" pitchFamily="34" charset="0"/>
                <a:cs typeface="Times New Roman" panose="02020603050405020304" pitchFamily="18" charset="0"/>
              </a:rPr>
              <a:t>O </a:t>
            </a:r>
            <a:r>
              <a:rPr lang="ru-RU" sz="1400" dirty="0">
                <a:latin typeface="Times New Roman" panose="02020603050405020304" pitchFamily="18" charset="0"/>
                <a:ea typeface="Calibri" panose="020F0502020204030204" pitchFamily="34" charset="0"/>
                <a:cs typeface="Times New Roman" panose="02020603050405020304" pitchFamily="18" charset="0"/>
              </a:rPr>
              <a:t>↔</a:t>
            </a:r>
            <a:r>
              <a:rPr lang="kk-KZ" sz="1400" dirty="0">
                <a:latin typeface="Times New Roman" panose="02020603050405020304" pitchFamily="18" charset="0"/>
                <a:ea typeface="Calibri" panose="020F0502020204030204" pitchFamily="34" charset="0"/>
                <a:cs typeface="Times New Roman" panose="02020603050405020304" pitchFamily="18" charset="0"/>
              </a:rPr>
              <a:t> НСО</a:t>
            </a:r>
            <a:r>
              <a:rPr lang="kk-KZ" sz="1400" baseline="-25000" dirty="0">
                <a:latin typeface="Times New Roman" panose="02020603050405020304" pitchFamily="18" charset="0"/>
                <a:ea typeface="Calibri" panose="020F0502020204030204" pitchFamily="34" charset="0"/>
                <a:cs typeface="Times New Roman" panose="02020603050405020304" pitchFamily="18" charset="0"/>
              </a:rPr>
              <a:t>3</a:t>
            </a:r>
            <a:r>
              <a:rPr lang="kk-KZ" sz="1400" baseline="30000" dirty="0">
                <a:latin typeface="Times New Roman" panose="02020603050405020304" pitchFamily="18" charset="0"/>
                <a:ea typeface="Calibri" panose="020F0502020204030204" pitchFamily="34" charset="0"/>
                <a:cs typeface="Times New Roman" panose="02020603050405020304" pitchFamily="18" charset="0"/>
              </a:rPr>
              <a:t>-</a:t>
            </a:r>
            <a:r>
              <a:rPr lang="kk-KZ" sz="1400" dirty="0">
                <a:latin typeface="Times New Roman" panose="02020603050405020304" pitchFamily="18" charset="0"/>
                <a:ea typeface="Calibri" panose="020F0502020204030204" pitchFamily="34" charset="0"/>
                <a:cs typeface="Times New Roman" panose="02020603050405020304" pitchFamily="18" charset="0"/>
              </a:rPr>
              <a:t> + ОН</a:t>
            </a:r>
            <a:r>
              <a:rPr lang="kk-KZ" sz="1400" baseline="30000" dirty="0">
                <a:latin typeface="Times New Roman" panose="02020603050405020304" pitchFamily="18" charset="0"/>
                <a:ea typeface="Calibri" panose="020F0502020204030204" pitchFamily="34" charset="0"/>
                <a:cs typeface="Times New Roman" panose="02020603050405020304" pitchFamily="18" charset="0"/>
              </a:rPr>
              <a:t>-</a:t>
            </a:r>
            <a:r>
              <a:rPr lang="kk-KZ" sz="1400" dirty="0">
                <a:latin typeface="Times New Roman" panose="02020603050405020304" pitchFamily="18" charset="0"/>
                <a:ea typeface="Calibri" panose="020F0502020204030204" pitchFamily="34" charset="0"/>
                <a:cs typeface="Times New Roman" panose="02020603050405020304" pitchFamily="18" charset="0"/>
              </a:rPr>
              <a:t> ; К</a:t>
            </a:r>
            <a:r>
              <a:rPr lang="kk-KZ" sz="1400" baseline="-25000" dirty="0">
                <a:latin typeface="Times New Roman" panose="02020603050405020304" pitchFamily="18" charset="0"/>
                <a:ea typeface="Calibri" panose="020F0502020204030204" pitchFamily="34" charset="0"/>
                <a:cs typeface="Times New Roman" panose="02020603050405020304" pitchFamily="18" charset="0"/>
              </a:rPr>
              <a:t>в,1</a:t>
            </a:r>
            <a:r>
              <a:rPr lang="ru-RU"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a:latin typeface="Times New Roman" panose="02020603050405020304" pitchFamily="18" charset="0"/>
                <a:ea typeface="Calibri" panose="020F0502020204030204" pitchFamily="34" charset="0"/>
                <a:cs typeface="Times New Roman" panose="02020603050405020304" pitchFamily="18" charset="0"/>
              </a:rPr>
              <a:t>K</a:t>
            </a:r>
            <a:r>
              <a:rPr lang="en-US" sz="1400" baseline="-25000" dirty="0">
                <a:latin typeface="Times New Roman" panose="02020603050405020304" pitchFamily="18" charset="0"/>
                <a:ea typeface="Calibri" panose="020F0502020204030204" pitchFamily="34" charset="0"/>
                <a:cs typeface="Times New Roman" panose="02020603050405020304" pitchFamily="18" charset="0"/>
              </a:rPr>
              <a:t>W </a:t>
            </a:r>
            <a:r>
              <a:rPr lang="ru-RU" sz="1400" dirty="0">
                <a:latin typeface="Times New Roman" panose="02020603050405020304" pitchFamily="18" charset="0"/>
                <a:ea typeface="Calibri" panose="020F0502020204030204" pitchFamily="34" charset="0"/>
                <a:cs typeface="Times New Roman" panose="02020603050405020304" pitchFamily="18" charset="0"/>
              </a:rPr>
              <a:t>/</a:t>
            </a:r>
            <a:r>
              <a:rPr lang="en-US" sz="1400" dirty="0">
                <a:latin typeface="Times New Roman" panose="02020603050405020304" pitchFamily="18" charset="0"/>
                <a:ea typeface="Calibri" panose="020F0502020204030204" pitchFamily="34" charset="0"/>
                <a:cs typeface="Times New Roman" panose="02020603050405020304" pitchFamily="18" charset="0"/>
              </a:rPr>
              <a:t>K</a:t>
            </a:r>
            <a:r>
              <a:rPr lang="kk-KZ" sz="1400" baseline="-25000" dirty="0">
                <a:latin typeface="Times New Roman" panose="02020603050405020304" pitchFamily="18" charset="0"/>
                <a:ea typeface="Calibri" panose="020F0502020204030204" pitchFamily="34" charset="0"/>
                <a:cs typeface="Times New Roman" panose="02020603050405020304" pitchFamily="18" charset="0"/>
              </a:rPr>
              <a:t>а</a:t>
            </a:r>
            <a:r>
              <a:rPr lang="ru-RU" sz="1400" baseline="-25000" dirty="0">
                <a:latin typeface="Times New Roman" panose="02020603050405020304" pitchFamily="18" charset="0"/>
                <a:ea typeface="Calibri" panose="020F0502020204030204" pitchFamily="34" charset="0"/>
                <a:cs typeface="Times New Roman" panose="02020603050405020304" pitchFamily="18" charset="0"/>
              </a:rPr>
              <a:t>,2 </a:t>
            </a:r>
            <a:r>
              <a:rPr lang="ru-RU" sz="1400" dirty="0">
                <a:latin typeface="Times New Roman" panose="02020603050405020304" pitchFamily="18" charset="0"/>
                <a:ea typeface="Calibri" panose="020F0502020204030204" pitchFamily="34" charset="0"/>
                <a:cs typeface="Times New Roman" panose="02020603050405020304" pitchFamily="18" charset="0"/>
              </a:rPr>
              <a:t>= 2</a:t>
            </a:r>
            <a:r>
              <a:rPr lang="kk-KZ" sz="1400" dirty="0">
                <a:latin typeface="Times New Roman" panose="02020603050405020304" pitchFamily="18" charset="0"/>
                <a:ea typeface="Calibri" panose="020F0502020204030204" pitchFamily="34" charset="0"/>
                <a:cs typeface="Times New Roman" panose="02020603050405020304" pitchFamily="18" charset="0"/>
              </a:rPr>
              <a:t>∙10</a:t>
            </a:r>
            <a:r>
              <a:rPr lang="kk-KZ" sz="1400" baseline="30000" dirty="0">
                <a:latin typeface="Times New Roman" panose="02020603050405020304" pitchFamily="18" charset="0"/>
                <a:ea typeface="Calibri" panose="020F0502020204030204" pitchFamily="34" charset="0"/>
                <a:cs typeface="Times New Roman" panose="02020603050405020304" pitchFamily="18" charset="0"/>
              </a:rPr>
              <a:t>-</a:t>
            </a:r>
            <a:r>
              <a:rPr lang="ru-RU" sz="1400" baseline="30000" dirty="0">
                <a:latin typeface="Times New Roman" panose="02020603050405020304" pitchFamily="18" charset="0"/>
                <a:ea typeface="Calibri" panose="020F0502020204030204" pitchFamily="34" charset="0"/>
                <a:cs typeface="Times New Roman" panose="02020603050405020304" pitchFamily="18" charset="0"/>
              </a:rPr>
              <a:t>4</a:t>
            </a:r>
            <a:r>
              <a:rPr lang="kk-KZ" sz="1400" dirty="0">
                <a:latin typeface="Times New Roman" panose="02020603050405020304" pitchFamily="18" charset="0"/>
                <a:ea typeface="Calibri" panose="020F0502020204030204" pitchFamily="34" charset="0"/>
                <a:cs typeface="Times New Roman" panose="02020603050405020304" pitchFamily="18" charset="0"/>
              </a:rPr>
              <a:t>; рК</a:t>
            </a:r>
            <a:r>
              <a:rPr lang="kk-KZ" sz="1400" baseline="-25000" dirty="0">
                <a:latin typeface="Times New Roman" panose="02020603050405020304" pitchFamily="18" charset="0"/>
                <a:ea typeface="Calibri" panose="020F0502020204030204" pitchFamily="34" charset="0"/>
                <a:cs typeface="Times New Roman" panose="02020603050405020304" pitchFamily="18" charset="0"/>
              </a:rPr>
              <a:t>в,</a:t>
            </a:r>
            <a:r>
              <a:rPr lang="ru-RU" sz="1400" baseline="-25000" dirty="0">
                <a:latin typeface="Times New Roman" panose="02020603050405020304" pitchFamily="18" charset="0"/>
                <a:ea typeface="Calibri" panose="020F0502020204030204" pitchFamily="34" charset="0"/>
                <a:cs typeface="Times New Roman" panose="02020603050405020304" pitchFamily="18" charset="0"/>
              </a:rPr>
              <a:t>1</a:t>
            </a:r>
            <a:r>
              <a:rPr lang="ru-RU" sz="1400" dirty="0">
                <a:latin typeface="Times New Roman" panose="02020603050405020304" pitchFamily="18" charset="0"/>
                <a:ea typeface="Calibri" panose="020F0502020204030204" pitchFamily="34" charset="0"/>
                <a:cs typeface="Times New Roman" panose="02020603050405020304" pitchFamily="18" charset="0"/>
              </a:rPr>
              <a:t>= 3,7</a:t>
            </a:r>
            <a:r>
              <a:rPr lang="kk-KZ" sz="1400" dirty="0">
                <a:latin typeface="Times New Roman" panose="02020603050405020304" pitchFamily="18" charset="0"/>
                <a:ea typeface="Calibri" panose="020F0502020204030204" pitchFamily="34" charset="0"/>
                <a:cs typeface="Times New Roman" panose="02020603050405020304" pitchFamily="18" charset="0"/>
              </a:rPr>
              <a:t>0</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52095" algn="just">
              <a:lnSpc>
                <a:spcPct val="115000"/>
              </a:lnSpc>
              <a:spcAft>
                <a:spcPts val="0"/>
              </a:spcAft>
              <a:tabLst>
                <a:tab pos="457200" algn="l"/>
              </a:tabLst>
            </a:pPr>
            <a:r>
              <a:rPr lang="kk-KZ" sz="1400" dirty="0">
                <a:latin typeface="Times New Roman" panose="02020603050405020304" pitchFamily="18" charset="0"/>
                <a:ea typeface="Calibri" panose="020F0502020204030204" pitchFamily="34" charset="0"/>
                <a:cs typeface="Times New Roman" panose="02020603050405020304" pitchFamily="18" charset="0"/>
              </a:rPr>
              <a:t>НСО</a:t>
            </a:r>
            <a:r>
              <a:rPr lang="kk-KZ" sz="1400" baseline="-25000" dirty="0">
                <a:latin typeface="Times New Roman" panose="02020603050405020304" pitchFamily="18" charset="0"/>
                <a:ea typeface="Calibri" panose="020F0502020204030204" pitchFamily="34" charset="0"/>
                <a:cs typeface="Times New Roman" panose="02020603050405020304" pitchFamily="18" charset="0"/>
              </a:rPr>
              <a:t>3</a:t>
            </a:r>
            <a:r>
              <a:rPr lang="kk-KZ" sz="1400" baseline="30000" dirty="0">
                <a:latin typeface="Times New Roman" panose="02020603050405020304" pitchFamily="18" charset="0"/>
                <a:ea typeface="Calibri" panose="020F0502020204030204" pitchFamily="34" charset="0"/>
                <a:cs typeface="Times New Roman" panose="02020603050405020304" pitchFamily="18" charset="0"/>
              </a:rPr>
              <a:t>-</a:t>
            </a:r>
            <a:r>
              <a:rPr lang="kk-KZ" sz="1400" dirty="0">
                <a:latin typeface="Times New Roman" panose="02020603050405020304" pitchFamily="18" charset="0"/>
                <a:ea typeface="Calibri" panose="020F0502020204030204" pitchFamily="34" charset="0"/>
                <a:cs typeface="Times New Roman" panose="02020603050405020304" pitchFamily="18" charset="0"/>
              </a:rPr>
              <a:t> + </a:t>
            </a:r>
            <a:r>
              <a:rPr lang="en-US" sz="1400" dirty="0">
                <a:latin typeface="Times New Roman" panose="02020603050405020304" pitchFamily="18" charset="0"/>
                <a:ea typeface="Calibri" panose="020F0502020204030204" pitchFamily="34" charset="0"/>
                <a:cs typeface="Times New Roman" panose="02020603050405020304" pitchFamily="18" charset="0"/>
              </a:rPr>
              <a:t>H</a:t>
            </a:r>
            <a:r>
              <a:rPr lang="ru-RU" sz="14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1400" dirty="0">
                <a:latin typeface="Times New Roman" panose="02020603050405020304" pitchFamily="18" charset="0"/>
                <a:ea typeface="Calibri" panose="020F0502020204030204" pitchFamily="34" charset="0"/>
                <a:cs typeface="Times New Roman" panose="02020603050405020304" pitchFamily="18" charset="0"/>
              </a:rPr>
              <a:t>O </a:t>
            </a:r>
            <a:r>
              <a:rPr lang="ru-RU" sz="1400" dirty="0">
                <a:latin typeface="Times New Roman" panose="02020603050405020304" pitchFamily="18" charset="0"/>
                <a:ea typeface="Calibri" panose="020F0502020204030204" pitchFamily="34" charset="0"/>
                <a:cs typeface="Times New Roman" panose="02020603050405020304" pitchFamily="18" charset="0"/>
              </a:rPr>
              <a:t>↔ </a:t>
            </a:r>
            <a:r>
              <a:rPr lang="kk-KZ" sz="1400" dirty="0">
                <a:latin typeface="Times New Roman" panose="02020603050405020304" pitchFamily="18" charset="0"/>
                <a:ea typeface="Calibri" panose="020F0502020204030204" pitchFamily="34" charset="0"/>
                <a:cs typeface="Times New Roman" panose="02020603050405020304" pitchFamily="18" charset="0"/>
              </a:rPr>
              <a:t>Н</a:t>
            </a:r>
            <a:r>
              <a:rPr lang="ru-RU" sz="1400" baseline="-25000" dirty="0">
                <a:latin typeface="Times New Roman" panose="02020603050405020304" pitchFamily="18" charset="0"/>
                <a:ea typeface="Calibri" panose="020F0502020204030204" pitchFamily="34" charset="0"/>
                <a:cs typeface="Times New Roman" panose="02020603050405020304" pitchFamily="18" charset="0"/>
              </a:rPr>
              <a:t>2</a:t>
            </a:r>
            <a:r>
              <a:rPr lang="kk-KZ" sz="1400" dirty="0">
                <a:latin typeface="Times New Roman" panose="02020603050405020304" pitchFamily="18" charset="0"/>
                <a:ea typeface="Calibri" panose="020F0502020204030204" pitchFamily="34" charset="0"/>
                <a:cs typeface="Times New Roman" panose="02020603050405020304" pitchFamily="18" charset="0"/>
              </a:rPr>
              <a:t>СО</a:t>
            </a:r>
            <a:r>
              <a:rPr lang="kk-KZ" sz="1400" baseline="-25000" dirty="0">
                <a:latin typeface="Times New Roman" panose="02020603050405020304" pitchFamily="18" charset="0"/>
                <a:ea typeface="Calibri" panose="020F0502020204030204" pitchFamily="34" charset="0"/>
                <a:cs typeface="Times New Roman" panose="02020603050405020304" pitchFamily="18" charset="0"/>
              </a:rPr>
              <a:t>3</a:t>
            </a:r>
            <a:r>
              <a:rPr lang="ru-RU" sz="1400" dirty="0">
                <a:latin typeface="Times New Roman" panose="02020603050405020304" pitchFamily="18" charset="0"/>
                <a:ea typeface="Calibri" panose="020F0502020204030204" pitchFamily="34" charset="0"/>
                <a:cs typeface="Times New Roman" panose="02020603050405020304" pitchFamily="18" charset="0"/>
              </a:rPr>
              <a:t> + </a:t>
            </a:r>
            <a:r>
              <a:rPr lang="kk-KZ" sz="1400" dirty="0">
                <a:latin typeface="Times New Roman" panose="02020603050405020304" pitchFamily="18" charset="0"/>
                <a:ea typeface="Calibri" panose="020F0502020204030204" pitchFamily="34" charset="0"/>
                <a:cs typeface="Times New Roman" panose="02020603050405020304" pitchFamily="18" charset="0"/>
              </a:rPr>
              <a:t>ОН</a:t>
            </a:r>
            <a:r>
              <a:rPr lang="kk-KZ" sz="1400" baseline="30000" dirty="0">
                <a:latin typeface="Times New Roman" panose="02020603050405020304" pitchFamily="18" charset="0"/>
                <a:ea typeface="Calibri" panose="020F0502020204030204" pitchFamily="34" charset="0"/>
                <a:cs typeface="Times New Roman" panose="02020603050405020304" pitchFamily="18" charset="0"/>
              </a:rPr>
              <a:t>-</a:t>
            </a:r>
            <a:r>
              <a:rPr lang="kk-KZ" sz="1400" dirty="0">
                <a:latin typeface="Times New Roman" panose="02020603050405020304" pitchFamily="18" charset="0"/>
                <a:ea typeface="Calibri" panose="020F0502020204030204" pitchFamily="34" charset="0"/>
                <a:cs typeface="Times New Roman" panose="02020603050405020304" pitchFamily="18" charset="0"/>
              </a:rPr>
              <a:t> ; К</a:t>
            </a:r>
            <a:r>
              <a:rPr lang="kk-KZ" sz="1400" baseline="-25000" dirty="0">
                <a:latin typeface="Times New Roman" panose="02020603050405020304" pitchFamily="18" charset="0"/>
                <a:ea typeface="Calibri" panose="020F0502020204030204" pitchFamily="34" charset="0"/>
                <a:cs typeface="Times New Roman" panose="02020603050405020304" pitchFamily="18" charset="0"/>
              </a:rPr>
              <a:t>в,2</a:t>
            </a:r>
            <a:r>
              <a:rPr lang="ru-RU"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a:latin typeface="Times New Roman" panose="02020603050405020304" pitchFamily="18" charset="0"/>
                <a:ea typeface="Calibri" panose="020F0502020204030204" pitchFamily="34" charset="0"/>
                <a:cs typeface="Times New Roman" panose="02020603050405020304" pitchFamily="18" charset="0"/>
              </a:rPr>
              <a:t>K</a:t>
            </a:r>
            <a:r>
              <a:rPr lang="en-US" sz="1400" baseline="-25000" dirty="0">
                <a:latin typeface="Times New Roman" panose="02020603050405020304" pitchFamily="18" charset="0"/>
                <a:ea typeface="Calibri" panose="020F0502020204030204" pitchFamily="34" charset="0"/>
                <a:cs typeface="Times New Roman" panose="02020603050405020304" pitchFamily="18" charset="0"/>
              </a:rPr>
              <a:t>W </a:t>
            </a:r>
            <a:r>
              <a:rPr lang="ru-RU" sz="1400" dirty="0">
                <a:latin typeface="Times New Roman" panose="02020603050405020304" pitchFamily="18" charset="0"/>
                <a:ea typeface="Calibri" panose="020F0502020204030204" pitchFamily="34" charset="0"/>
                <a:cs typeface="Times New Roman" panose="02020603050405020304" pitchFamily="18" charset="0"/>
              </a:rPr>
              <a:t>/</a:t>
            </a:r>
            <a:r>
              <a:rPr lang="en-US" sz="1400" dirty="0">
                <a:latin typeface="Times New Roman" panose="02020603050405020304" pitchFamily="18" charset="0"/>
                <a:ea typeface="Calibri" panose="020F0502020204030204" pitchFamily="34" charset="0"/>
                <a:cs typeface="Times New Roman" panose="02020603050405020304" pitchFamily="18" charset="0"/>
              </a:rPr>
              <a:t>K</a:t>
            </a:r>
            <a:r>
              <a:rPr lang="kk-KZ" sz="1400" baseline="-25000" dirty="0">
                <a:latin typeface="Times New Roman" panose="02020603050405020304" pitchFamily="18" charset="0"/>
                <a:ea typeface="Calibri" panose="020F0502020204030204" pitchFamily="34" charset="0"/>
                <a:cs typeface="Times New Roman" panose="02020603050405020304" pitchFamily="18" charset="0"/>
              </a:rPr>
              <a:t>а</a:t>
            </a:r>
            <a:r>
              <a:rPr lang="ru-RU" sz="1400" baseline="-25000" dirty="0">
                <a:latin typeface="Times New Roman" panose="02020603050405020304" pitchFamily="18" charset="0"/>
                <a:ea typeface="Calibri" panose="020F0502020204030204" pitchFamily="34" charset="0"/>
                <a:cs typeface="Times New Roman" panose="02020603050405020304" pitchFamily="18" charset="0"/>
              </a:rPr>
              <a:t>,</a:t>
            </a:r>
            <a:r>
              <a:rPr lang="kk-KZ" sz="1400" baseline="-25000" dirty="0">
                <a:latin typeface="Times New Roman" panose="02020603050405020304" pitchFamily="18" charset="0"/>
                <a:ea typeface="Calibri" panose="020F0502020204030204" pitchFamily="34" charset="0"/>
                <a:cs typeface="Times New Roman" panose="02020603050405020304" pitchFamily="18" charset="0"/>
              </a:rPr>
              <a:t>1 </a:t>
            </a:r>
            <a:r>
              <a:rPr lang="ru-RU" sz="1400" dirty="0">
                <a:latin typeface="Times New Roman" panose="02020603050405020304" pitchFamily="18" charset="0"/>
                <a:ea typeface="Calibri" panose="020F0502020204030204" pitchFamily="34" charset="0"/>
                <a:cs typeface="Times New Roman" panose="02020603050405020304" pitchFamily="18" charset="0"/>
              </a:rPr>
              <a:t>= 2</a:t>
            </a:r>
            <a:r>
              <a:rPr lang="kk-KZ" sz="1400" dirty="0">
                <a:latin typeface="Times New Roman" panose="02020603050405020304" pitchFamily="18" charset="0"/>
                <a:ea typeface="Calibri" panose="020F0502020204030204" pitchFamily="34" charset="0"/>
                <a:cs typeface="Times New Roman" panose="02020603050405020304" pitchFamily="18" charset="0"/>
              </a:rPr>
              <a:t>∙10</a:t>
            </a:r>
            <a:r>
              <a:rPr lang="kk-KZ" sz="1400" baseline="30000" dirty="0">
                <a:latin typeface="Times New Roman" panose="02020603050405020304" pitchFamily="18" charset="0"/>
                <a:ea typeface="Calibri" panose="020F0502020204030204" pitchFamily="34" charset="0"/>
                <a:cs typeface="Times New Roman" panose="02020603050405020304" pitchFamily="18" charset="0"/>
              </a:rPr>
              <a:t>-8</a:t>
            </a:r>
            <a:r>
              <a:rPr lang="kk-KZ" sz="1400" dirty="0">
                <a:latin typeface="Times New Roman" panose="02020603050405020304" pitchFamily="18" charset="0"/>
                <a:ea typeface="Calibri" panose="020F0502020204030204" pitchFamily="34" charset="0"/>
                <a:cs typeface="Times New Roman" panose="02020603050405020304" pitchFamily="18" charset="0"/>
              </a:rPr>
              <a:t>; рК</a:t>
            </a:r>
            <a:r>
              <a:rPr lang="kk-KZ" sz="1400" baseline="-25000" dirty="0">
                <a:latin typeface="Times New Roman" panose="02020603050405020304" pitchFamily="18" charset="0"/>
                <a:ea typeface="Calibri" panose="020F0502020204030204" pitchFamily="34" charset="0"/>
                <a:cs typeface="Times New Roman" panose="02020603050405020304" pitchFamily="18" charset="0"/>
              </a:rPr>
              <a:t>в,2</a:t>
            </a:r>
            <a:r>
              <a:rPr lang="ru-RU" sz="1400" dirty="0">
                <a:latin typeface="Times New Roman" panose="02020603050405020304" pitchFamily="18" charset="0"/>
                <a:ea typeface="Calibri" panose="020F0502020204030204" pitchFamily="34" charset="0"/>
                <a:cs typeface="Times New Roman" panose="02020603050405020304" pitchFamily="18" charset="0"/>
              </a:rPr>
              <a:t>=</a:t>
            </a:r>
            <a:r>
              <a:rPr lang="kk-KZ" sz="1400" dirty="0">
                <a:latin typeface="Times New Roman" panose="02020603050405020304" pitchFamily="18" charset="0"/>
                <a:ea typeface="Calibri" panose="020F0502020204030204" pitchFamily="34" charset="0"/>
                <a:cs typeface="Times New Roman" panose="02020603050405020304" pitchFamily="18" charset="0"/>
              </a:rPr>
              <a:t> 7</a:t>
            </a:r>
            <a:r>
              <a:rPr lang="ru-RU" sz="1400" dirty="0">
                <a:latin typeface="Times New Roman" panose="02020603050405020304" pitchFamily="18" charset="0"/>
                <a:ea typeface="Calibri" panose="020F0502020204030204" pitchFamily="34" charset="0"/>
                <a:cs typeface="Times New Roman" panose="02020603050405020304" pitchFamily="18" charset="0"/>
              </a:rPr>
              <a:t>,7</a:t>
            </a:r>
            <a:r>
              <a:rPr lang="kk-KZ" sz="1400" dirty="0">
                <a:latin typeface="Times New Roman" panose="02020603050405020304" pitchFamily="18" charset="0"/>
                <a:ea typeface="Calibri" panose="020F0502020204030204" pitchFamily="34" charset="0"/>
                <a:cs typeface="Times New Roman" panose="02020603050405020304" pitchFamily="18" charset="0"/>
              </a:rPr>
              <a:t>0</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52095" algn="just">
              <a:lnSpc>
                <a:spcPct val="115000"/>
              </a:lnSpc>
              <a:spcAft>
                <a:spcPts val="0"/>
              </a:spcAft>
              <a:tabLst>
                <a:tab pos="457200" algn="l"/>
              </a:tabLst>
            </a:pPr>
            <a:r>
              <a:rPr lang="kk-KZ" dirty="0">
                <a:latin typeface="Times New Roman" panose="02020603050405020304" pitchFamily="18" charset="0"/>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52095" algn="just">
              <a:lnSpc>
                <a:spcPct val="115000"/>
              </a:lnSpc>
              <a:spcAft>
                <a:spcPts val="0"/>
              </a:spcAft>
              <a:tabLst>
                <a:tab pos="457200" algn="l"/>
              </a:tabLst>
            </a:pPr>
            <a:r>
              <a:rPr lang="kk-KZ" dirty="0">
                <a:latin typeface="Times New Roman" panose="02020603050405020304" pitchFamily="18" charset="0"/>
                <a:ea typeface="Calibri" panose="020F0502020204030204" pitchFamily="34" charset="0"/>
                <a:cs typeface="Times New Roman" panose="02020603050405020304" pitchFamily="18" charset="0"/>
              </a:rPr>
              <a:t>Егер К</a:t>
            </a:r>
            <a:r>
              <a:rPr lang="kk-KZ" baseline="-25000" dirty="0">
                <a:latin typeface="Times New Roman" panose="02020603050405020304" pitchFamily="18" charset="0"/>
                <a:ea typeface="Calibri" panose="020F0502020204030204" pitchFamily="34" charset="0"/>
                <a:cs typeface="Times New Roman" panose="02020603050405020304" pitchFamily="18" charset="0"/>
              </a:rPr>
              <a:t>1</a:t>
            </a:r>
            <a:r>
              <a:rPr lang="kk-KZ" dirty="0">
                <a:latin typeface="Times New Roman" panose="02020603050405020304" pitchFamily="18" charset="0"/>
                <a:ea typeface="Calibri" panose="020F0502020204030204" pitchFamily="34" charset="0"/>
                <a:cs typeface="Times New Roman" panose="02020603050405020304" pitchFamily="18" charset="0"/>
              </a:rPr>
              <a:t> мен К</a:t>
            </a:r>
            <a:r>
              <a:rPr lang="kk-KZ" baseline="-25000" dirty="0">
                <a:latin typeface="Times New Roman" panose="02020603050405020304" pitchFamily="18" charset="0"/>
                <a:ea typeface="Calibri" panose="020F0502020204030204" pitchFamily="34" charset="0"/>
                <a:cs typeface="Times New Roman" panose="02020603050405020304" pitchFamily="18" charset="0"/>
              </a:rPr>
              <a:t>2</a:t>
            </a:r>
            <a:r>
              <a:rPr lang="kk-KZ" dirty="0">
                <a:latin typeface="Times New Roman" panose="02020603050405020304" pitchFamily="18" charset="0"/>
                <a:ea typeface="Calibri" panose="020F0502020204030204" pitchFamily="34" charset="0"/>
                <a:cs typeface="Times New Roman" panose="02020603050405020304" pitchFamily="18" charset="0"/>
              </a:rPr>
              <a:t> мәндерінде 1000 еседен артық айырмашылық болса (К</a:t>
            </a:r>
            <a:r>
              <a:rPr lang="kk-KZ" baseline="-25000" dirty="0">
                <a:latin typeface="Times New Roman" panose="02020603050405020304" pitchFamily="18" charset="0"/>
                <a:ea typeface="Calibri" panose="020F0502020204030204" pitchFamily="34" charset="0"/>
                <a:cs typeface="Times New Roman" panose="02020603050405020304" pitchFamily="18" charset="0"/>
              </a:rPr>
              <a:t>а,1</a:t>
            </a:r>
            <a:r>
              <a:rPr lang="kk-KZ" dirty="0">
                <a:latin typeface="Times New Roman" panose="02020603050405020304" pitchFamily="18" charset="0"/>
                <a:ea typeface="Calibri" panose="020F0502020204030204" pitchFamily="34" charset="0"/>
                <a:cs typeface="Times New Roman" panose="02020603050405020304" pitchFamily="18" charset="0"/>
              </a:rPr>
              <a:t>/К</a:t>
            </a:r>
            <a:r>
              <a:rPr lang="kk-KZ" baseline="-25000" dirty="0">
                <a:latin typeface="Times New Roman" panose="02020603050405020304" pitchFamily="18" charset="0"/>
                <a:ea typeface="Calibri" panose="020F0502020204030204" pitchFamily="34" charset="0"/>
                <a:cs typeface="Times New Roman" panose="02020603050405020304" pitchFamily="18" charset="0"/>
              </a:rPr>
              <a:t>а,2 </a:t>
            </a:r>
            <a:r>
              <a:rPr lang="kk-KZ" dirty="0">
                <a:latin typeface="Times New Roman" panose="02020603050405020304" pitchFamily="18" charset="0"/>
                <a:ea typeface="Calibri" panose="020F0502020204030204" pitchFamily="34" charset="0"/>
                <a:cs typeface="Times New Roman" panose="02020603050405020304" pitchFamily="18" charset="0"/>
              </a:rPr>
              <a:t>&gt;1000, не К</a:t>
            </a:r>
            <a:r>
              <a:rPr lang="kk-KZ" baseline="-25000" dirty="0">
                <a:latin typeface="Times New Roman" panose="02020603050405020304" pitchFamily="18" charset="0"/>
                <a:ea typeface="Calibri" panose="020F0502020204030204" pitchFamily="34" charset="0"/>
                <a:cs typeface="Times New Roman" panose="02020603050405020304" pitchFamily="18" charset="0"/>
              </a:rPr>
              <a:t>в,1</a:t>
            </a:r>
            <a:r>
              <a:rPr lang="kk-KZ" dirty="0">
                <a:latin typeface="Times New Roman" panose="02020603050405020304" pitchFamily="18" charset="0"/>
                <a:ea typeface="Calibri" panose="020F0502020204030204" pitchFamily="34" charset="0"/>
                <a:cs typeface="Times New Roman" panose="02020603050405020304" pitchFamily="18" charset="0"/>
              </a:rPr>
              <a:t>/К</a:t>
            </a:r>
            <a:r>
              <a:rPr lang="kk-KZ" baseline="-25000" dirty="0">
                <a:latin typeface="Times New Roman" panose="02020603050405020304" pitchFamily="18" charset="0"/>
                <a:ea typeface="Calibri" panose="020F0502020204030204" pitchFamily="34" charset="0"/>
                <a:cs typeface="Times New Roman" panose="02020603050405020304" pitchFamily="18" charset="0"/>
              </a:rPr>
              <a:t>в,2 </a:t>
            </a:r>
            <a:r>
              <a:rPr lang="kk-KZ" dirty="0">
                <a:latin typeface="Times New Roman" panose="02020603050405020304" pitchFamily="18" charset="0"/>
                <a:ea typeface="Calibri" panose="020F0502020204030204" pitchFamily="34" charset="0"/>
                <a:cs typeface="Times New Roman" panose="02020603050405020304" pitchFamily="18" charset="0"/>
              </a:rPr>
              <a:t>&gt; 1000) онда протолиз негізінде бірінші саты бойынша жүреді, келесі реакциялардың жүру дәрежесі өте төмен. Сондықтан келті­рілген мысалдарда ерітіндінің рН бірнегіздік әлсіз қышқылдар мен әлсіз негіздер үшін қолданылатын теңдік­терімен есептеледі.</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457200" algn="l"/>
              </a:tabLst>
            </a:pPr>
            <a:r>
              <a:rPr lang="kk-KZ" dirty="0">
                <a:latin typeface="Times New Roman" panose="02020603050405020304" pitchFamily="18" charset="0"/>
                <a:ea typeface="Calibri" panose="020F0502020204030204" pitchFamily="34" charset="0"/>
                <a:cs typeface="Times New Roman" panose="02020603050405020304" pitchFamily="18" charset="0"/>
              </a:rPr>
              <a:t>Бөлме температурасында қаныққан ерітіндіде С</a:t>
            </a:r>
            <a:r>
              <a:rPr lang="kk-KZ" baseline="-25000" dirty="0">
                <a:latin typeface="Times New Roman" panose="02020603050405020304" pitchFamily="18" charset="0"/>
                <a:ea typeface="Calibri" panose="020F0502020204030204" pitchFamily="34" charset="0"/>
                <a:cs typeface="Times New Roman" panose="02020603050405020304" pitchFamily="18" charset="0"/>
              </a:rPr>
              <a:t>H2S</a:t>
            </a:r>
            <a:r>
              <a:rPr lang="kk-KZ" dirty="0">
                <a:latin typeface="Times New Roman" panose="02020603050405020304" pitchFamily="18" charset="0"/>
                <a:ea typeface="Calibri" panose="020F0502020204030204" pitchFamily="34" charset="0"/>
                <a:cs typeface="Times New Roman" panose="02020603050405020304" pitchFamily="18" charset="0"/>
              </a:rPr>
              <a:t>=10</a:t>
            </a:r>
            <a:r>
              <a:rPr lang="kk-KZ" baseline="30000" dirty="0">
                <a:latin typeface="Times New Roman" panose="02020603050405020304" pitchFamily="18" charset="0"/>
                <a:ea typeface="Calibri" panose="020F0502020204030204" pitchFamily="34" charset="0"/>
                <a:cs typeface="Times New Roman" panose="02020603050405020304" pitchFamily="18" charset="0"/>
              </a:rPr>
              <a:t>-1</a:t>
            </a:r>
            <a:r>
              <a:rPr lang="kk-KZ" dirty="0">
                <a:latin typeface="Times New Roman" panose="02020603050405020304" pitchFamily="18" charset="0"/>
                <a:ea typeface="Calibri" panose="020F0502020204030204" pitchFamily="34" charset="0"/>
                <a:cs typeface="Times New Roman" panose="02020603050405020304" pitchFamily="18" charset="0"/>
              </a:rPr>
              <a:t>моль/л. Ерітіндінің рН анықтайтын теңдік: </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Прямоугольник 12"/>
          <p:cNvSpPr/>
          <p:nvPr/>
        </p:nvSpPr>
        <p:spPr>
          <a:xfrm>
            <a:off x="917724" y="4178131"/>
            <a:ext cx="3914103" cy="369332"/>
          </a:xfrm>
          <a:prstGeom prst="rect">
            <a:avLst/>
          </a:prstGeom>
        </p:spPr>
        <p:txBody>
          <a:bodyPr wrap="square">
            <a:spAutoFit/>
          </a:bodyPr>
          <a:lstStyle/>
          <a:p>
            <a:r>
              <a:rPr lang="kk-KZ" dirty="0">
                <a:latin typeface="Times New Roman" panose="02020603050405020304" pitchFamily="18" charset="0"/>
                <a:ea typeface="Calibri" panose="020F0502020204030204" pitchFamily="34" charset="0"/>
              </a:rPr>
              <a:t>H</a:t>
            </a:r>
            <a:r>
              <a:rPr lang="kk-KZ" baseline="-25000" dirty="0">
                <a:latin typeface="Times New Roman" panose="02020603050405020304" pitchFamily="18" charset="0"/>
                <a:ea typeface="Calibri" panose="020F0502020204030204" pitchFamily="34" charset="0"/>
              </a:rPr>
              <a:t>2</a:t>
            </a:r>
            <a:r>
              <a:rPr lang="kk-KZ" dirty="0">
                <a:latin typeface="Times New Roman" panose="02020603050405020304" pitchFamily="18" charset="0"/>
                <a:ea typeface="Calibri" panose="020F0502020204030204" pitchFamily="34" charset="0"/>
              </a:rPr>
              <a:t>S + H</a:t>
            </a:r>
            <a:r>
              <a:rPr lang="kk-KZ" baseline="-25000" dirty="0">
                <a:latin typeface="Times New Roman" panose="02020603050405020304" pitchFamily="18" charset="0"/>
                <a:ea typeface="Calibri" panose="020F0502020204030204" pitchFamily="34" charset="0"/>
              </a:rPr>
              <a:t>2</a:t>
            </a:r>
            <a:r>
              <a:rPr lang="kk-KZ" dirty="0">
                <a:latin typeface="Times New Roman" panose="02020603050405020304" pitchFamily="18" charset="0"/>
                <a:ea typeface="Calibri" panose="020F0502020204030204" pitchFamily="34" charset="0"/>
              </a:rPr>
              <a:t>O ↔ H</a:t>
            </a:r>
            <a:r>
              <a:rPr lang="kk-KZ" baseline="-25000" dirty="0">
                <a:latin typeface="Times New Roman" panose="02020603050405020304" pitchFamily="18" charset="0"/>
                <a:ea typeface="Calibri" panose="020F0502020204030204" pitchFamily="34" charset="0"/>
              </a:rPr>
              <a:t>3</a:t>
            </a:r>
            <a:r>
              <a:rPr lang="kk-KZ" dirty="0">
                <a:latin typeface="Times New Roman" panose="02020603050405020304" pitchFamily="18" charset="0"/>
                <a:ea typeface="Calibri" panose="020F0502020204030204" pitchFamily="34" charset="0"/>
              </a:rPr>
              <a:t>O</a:t>
            </a:r>
            <a:r>
              <a:rPr lang="kk-KZ" baseline="30000" dirty="0">
                <a:latin typeface="Times New Roman" panose="02020603050405020304" pitchFamily="18" charset="0"/>
                <a:ea typeface="Calibri" panose="020F0502020204030204" pitchFamily="34" charset="0"/>
              </a:rPr>
              <a:t>+</a:t>
            </a:r>
            <a:r>
              <a:rPr lang="kk-KZ" dirty="0">
                <a:latin typeface="Times New Roman" panose="02020603050405020304" pitchFamily="18" charset="0"/>
                <a:ea typeface="Calibri" panose="020F0502020204030204" pitchFamily="34" charset="0"/>
              </a:rPr>
              <a:t> + HS</a:t>
            </a:r>
            <a:endParaRPr lang="ru-RU" dirty="0"/>
          </a:p>
        </p:txBody>
      </p:sp>
      <p:sp>
        <p:nvSpPr>
          <p:cNvPr id="14" name="Rectangle 14"/>
          <p:cNvSpPr>
            <a:spLocks noChangeArrowheads="1"/>
          </p:cNvSpPr>
          <p:nvPr/>
        </p:nvSpPr>
        <p:spPr bwMode="auto">
          <a:xfrm>
            <a:off x="-1549946" y="121287"/>
            <a:ext cx="1838537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graphicFrame>
        <p:nvGraphicFramePr>
          <p:cNvPr id="15" name="Объект 14"/>
          <p:cNvGraphicFramePr>
            <a:graphicFrameLocks noChangeAspect="1"/>
          </p:cNvGraphicFramePr>
          <p:nvPr>
            <p:extLst>
              <p:ext uri="{D42A27DB-BD31-4B8C-83A1-F6EECF244321}">
                <p14:modId xmlns:p14="http://schemas.microsoft.com/office/powerpoint/2010/main" val="60624111"/>
              </p:ext>
            </p:extLst>
          </p:nvPr>
        </p:nvGraphicFramePr>
        <p:xfrm>
          <a:off x="4187883" y="3982870"/>
          <a:ext cx="5357612" cy="759854"/>
        </p:xfrm>
        <a:graphic>
          <a:graphicData uri="http://schemas.openxmlformats.org/presentationml/2006/ole">
            <mc:AlternateContent xmlns:mc="http://schemas.openxmlformats.org/markup-compatibility/2006">
              <mc:Choice xmlns:v="urn:schemas-microsoft-com:vml" Requires="v">
                <p:oleObj spid="_x0000_s10296" name="Уравнение" r:id="rId3" imgW="2654300" imgH="317500" progId="Equation.3">
                  <p:embed/>
                </p:oleObj>
              </mc:Choice>
              <mc:Fallback>
                <p:oleObj name="Уравнение" r:id="rId3" imgW="2654300" imgH="317500" progId="Equation.3">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87883" y="3982870"/>
                        <a:ext cx="5357612" cy="759854"/>
                      </a:xfrm>
                      <a:prstGeom prst="rect">
                        <a:avLst/>
                      </a:prstGeom>
                      <a:noFill/>
                    </p:spPr>
                  </p:pic>
                </p:oleObj>
              </mc:Fallback>
            </mc:AlternateContent>
          </a:graphicData>
        </a:graphic>
      </p:graphicFrame>
      <p:sp>
        <p:nvSpPr>
          <p:cNvPr id="16" name="Rectangle 15"/>
          <p:cNvSpPr>
            <a:spLocks noChangeArrowheads="1"/>
          </p:cNvSpPr>
          <p:nvPr/>
        </p:nvSpPr>
        <p:spPr bwMode="auto">
          <a:xfrm>
            <a:off x="-1549946" y="416562"/>
            <a:ext cx="1838537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sp>
        <p:nvSpPr>
          <p:cNvPr id="17" name="Прямоугольник 16"/>
          <p:cNvSpPr/>
          <p:nvPr/>
        </p:nvSpPr>
        <p:spPr>
          <a:xfrm>
            <a:off x="0" y="4930766"/>
            <a:ext cx="5172122" cy="410882"/>
          </a:xfrm>
          <a:prstGeom prst="rect">
            <a:avLst/>
          </a:prstGeom>
        </p:spPr>
        <p:txBody>
          <a:bodyPr wrap="none">
            <a:spAutoFit/>
          </a:bodyPr>
          <a:lstStyle/>
          <a:p>
            <a:pPr indent="252095">
              <a:lnSpc>
                <a:spcPct val="115000"/>
              </a:lnSpc>
              <a:spcAft>
                <a:spcPts val="0"/>
              </a:spcAft>
            </a:pPr>
            <a:r>
              <a:rPr lang="kk-KZ">
                <a:latin typeface="Times New Roman" panose="02020603050405020304" pitchFamily="18" charset="0"/>
                <a:ea typeface="Calibri" panose="020F0502020204030204" pitchFamily="34" charset="0"/>
                <a:cs typeface="Times New Roman" panose="02020603050405020304" pitchFamily="18" charset="0"/>
              </a:rPr>
              <a:t>Na</a:t>
            </a:r>
            <a:r>
              <a:rPr lang="kk-KZ" baseline="-25000">
                <a:latin typeface="Times New Roman" panose="02020603050405020304" pitchFamily="18" charset="0"/>
                <a:ea typeface="Calibri" panose="020F0502020204030204" pitchFamily="34" charset="0"/>
                <a:cs typeface="Times New Roman" panose="02020603050405020304" pitchFamily="18" charset="0"/>
              </a:rPr>
              <a:t>2</a:t>
            </a:r>
            <a:r>
              <a:rPr lang="kk-KZ">
                <a:latin typeface="Times New Roman" panose="02020603050405020304" pitchFamily="18" charset="0"/>
                <a:ea typeface="Calibri" panose="020F0502020204030204" pitchFamily="34" charset="0"/>
                <a:cs typeface="Times New Roman" panose="02020603050405020304" pitchFamily="18" charset="0"/>
              </a:rPr>
              <a:t>CO</a:t>
            </a:r>
            <a:r>
              <a:rPr lang="kk-KZ" baseline="-25000">
                <a:latin typeface="Times New Roman" panose="02020603050405020304" pitchFamily="18" charset="0"/>
                <a:ea typeface="Calibri" panose="020F0502020204030204" pitchFamily="34" charset="0"/>
                <a:cs typeface="Times New Roman" panose="02020603050405020304" pitchFamily="18" charset="0"/>
              </a:rPr>
              <a:t>3</a:t>
            </a:r>
            <a:r>
              <a:rPr lang="kk-KZ">
                <a:latin typeface="Times New Roman" panose="02020603050405020304" pitchFamily="18" charset="0"/>
                <a:ea typeface="Calibri" panose="020F0502020204030204" pitchFamily="34" charset="0"/>
                <a:cs typeface="Times New Roman" panose="02020603050405020304" pitchFamily="18" charset="0"/>
              </a:rPr>
              <a:t> ерітіндісіндегі рН анықтайтын реакция:</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Прямоугольник 17"/>
          <p:cNvSpPr/>
          <p:nvPr/>
        </p:nvSpPr>
        <p:spPr>
          <a:xfrm>
            <a:off x="5568520" y="4911370"/>
            <a:ext cx="3270126" cy="410882"/>
          </a:xfrm>
          <a:prstGeom prst="rect">
            <a:avLst/>
          </a:prstGeom>
        </p:spPr>
        <p:txBody>
          <a:bodyPr wrap="none">
            <a:spAutoFit/>
          </a:bodyPr>
          <a:lstStyle/>
          <a:p>
            <a:pPr indent="252095" algn="ctr">
              <a:lnSpc>
                <a:spcPct val="115000"/>
              </a:lnSpc>
              <a:spcAft>
                <a:spcPts val="0"/>
              </a:spcAft>
            </a:pPr>
            <a:r>
              <a:rPr lang="kk-KZ" dirty="0">
                <a:latin typeface="Times New Roman" panose="02020603050405020304" pitchFamily="18" charset="0"/>
                <a:ea typeface="Calibri" panose="020F0502020204030204" pitchFamily="34" charset="0"/>
                <a:cs typeface="Times New Roman" panose="02020603050405020304" pitchFamily="18" charset="0"/>
              </a:rPr>
              <a:t>СО </a:t>
            </a:r>
            <a:r>
              <a:rPr lang="kk-KZ" baseline="-25000" dirty="0">
                <a:latin typeface="Times New Roman" panose="02020603050405020304" pitchFamily="18" charset="0"/>
                <a:ea typeface="Calibri" panose="020F0502020204030204" pitchFamily="34" charset="0"/>
                <a:cs typeface="Times New Roman" panose="02020603050405020304" pitchFamily="18" charset="0"/>
              </a:rPr>
              <a:t>3</a:t>
            </a:r>
            <a:r>
              <a:rPr lang="kk-KZ" baseline="30000" dirty="0">
                <a:latin typeface="Times New Roman" panose="02020603050405020304" pitchFamily="18" charset="0"/>
                <a:ea typeface="Calibri" panose="020F0502020204030204" pitchFamily="34" charset="0"/>
                <a:cs typeface="Times New Roman" panose="02020603050405020304" pitchFamily="18" charset="0"/>
              </a:rPr>
              <a:t>2-</a:t>
            </a:r>
            <a:r>
              <a:rPr lang="kk-KZ" dirty="0">
                <a:latin typeface="Times New Roman" panose="02020603050405020304" pitchFamily="18" charset="0"/>
                <a:ea typeface="Calibri" panose="020F0502020204030204" pitchFamily="34" charset="0"/>
                <a:cs typeface="Times New Roman" panose="02020603050405020304" pitchFamily="18" charset="0"/>
              </a:rPr>
              <a:t> + H</a:t>
            </a:r>
            <a:r>
              <a:rPr lang="kk-KZ" baseline="-25000" dirty="0">
                <a:latin typeface="Times New Roman" panose="02020603050405020304" pitchFamily="18" charset="0"/>
                <a:ea typeface="Calibri" panose="020F0502020204030204" pitchFamily="34" charset="0"/>
                <a:cs typeface="Times New Roman" panose="02020603050405020304" pitchFamily="18" charset="0"/>
              </a:rPr>
              <a:t>2</a:t>
            </a:r>
            <a:r>
              <a:rPr lang="kk-KZ" dirty="0">
                <a:latin typeface="Times New Roman" panose="02020603050405020304" pitchFamily="18" charset="0"/>
                <a:ea typeface="Calibri" panose="020F0502020204030204" pitchFamily="34" charset="0"/>
                <a:cs typeface="Times New Roman" panose="02020603050405020304" pitchFamily="18" charset="0"/>
              </a:rPr>
              <a:t>O ↔ НСО</a:t>
            </a:r>
            <a:r>
              <a:rPr lang="kk-KZ" baseline="-25000" dirty="0">
                <a:latin typeface="Times New Roman" panose="02020603050405020304" pitchFamily="18" charset="0"/>
                <a:ea typeface="Calibri" panose="020F0502020204030204" pitchFamily="34" charset="0"/>
                <a:cs typeface="Times New Roman" panose="02020603050405020304" pitchFamily="18" charset="0"/>
              </a:rPr>
              <a:t>3</a:t>
            </a:r>
            <a:r>
              <a:rPr lang="kk-KZ" baseline="30000" dirty="0">
                <a:latin typeface="Times New Roman" panose="02020603050405020304" pitchFamily="18" charset="0"/>
                <a:ea typeface="Calibri" panose="020F0502020204030204" pitchFamily="34" charset="0"/>
                <a:cs typeface="Times New Roman" panose="02020603050405020304" pitchFamily="18" charset="0"/>
              </a:rPr>
              <a:t>-</a:t>
            </a:r>
            <a:r>
              <a:rPr lang="kk-KZ" dirty="0">
                <a:latin typeface="Times New Roman" panose="02020603050405020304" pitchFamily="18" charset="0"/>
                <a:ea typeface="Calibri" panose="020F0502020204030204" pitchFamily="34" charset="0"/>
                <a:cs typeface="Times New Roman" panose="02020603050405020304" pitchFamily="18" charset="0"/>
              </a:rPr>
              <a:t> + ОН</a:t>
            </a:r>
            <a:r>
              <a:rPr lang="kk-KZ" baseline="30000" dirty="0">
                <a:latin typeface="Times New Roman" panose="02020603050405020304" pitchFamily="18" charset="0"/>
                <a:ea typeface="Calibri" panose="020F0502020204030204" pitchFamily="34" charset="0"/>
                <a:cs typeface="Times New Roman" panose="02020603050405020304" pitchFamily="18" charset="0"/>
              </a:rPr>
              <a:t>-</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Rectangle 17"/>
          <p:cNvSpPr>
            <a:spLocks noChangeArrowheads="1"/>
          </p:cNvSpPr>
          <p:nvPr/>
        </p:nvSpPr>
        <p:spPr bwMode="auto">
          <a:xfrm>
            <a:off x="3558744" y="5413341"/>
            <a:ext cx="19462051"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graphicFrame>
        <p:nvGraphicFramePr>
          <p:cNvPr id="20" name="Объект 19"/>
          <p:cNvGraphicFramePr>
            <a:graphicFrameLocks noChangeAspect="1"/>
          </p:cNvGraphicFramePr>
          <p:nvPr>
            <p:extLst>
              <p:ext uri="{D42A27DB-BD31-4B8C-83A1-F6EECF244321}">
                <p14:modId xmlns:p14="http://schemas.microsoft.com/office/powerpoint/2010/main" val="2633154068"/>
              </p:ext>
            </p:extLst>
          </p:nvPr>
        </p:nvGraphicFramePr>
        <p:xfrm>
          <a:off x="5172122" y="5304616"/>
          <a:ext cx="4339551" cy="550136"/>
        </p:xfrm>
        <a:graphic>
          <a:graphicData uri="http://schemas.openxmlformats.org/presentationml/2006/ole">
            <mc:AlternateContent xmlns:mc="http://schemas.openxmlformats.org/markup-compatibility/2006">
              <mc:Choice xmlns:v="urn:schemas-microsoft-com:vml" Requires="v">
                <p:oleObj spid="_x0000_s10297" name="Уравнение" r:id="rId5" imgW="1574117" imgH="317362" progId="Equation.3">
                  <p:embed/>
                </p:oleObj>
              </mc:Choice>
              <mc:Fallback>
                <p:oleObj name="Уравнение" r:id="rId5" imgW="1574117" imgH="317362" progId="Equation.3">
                  <p:embed/>
                  <p:pic>
                    <p:nvPicPr>
                      <p:cNvPr id="0" name="Object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72122" y="5304616"/>
                        <a:ext cx="4339551" cy="550136"/>
                      </a:xfrm>
                      <a:prstGeom prst="rect">
                        <a:avLst/>
                      </a:prstGeom>
                      <a:noFill/>
                    </p:spPr>
                  </p:pic>
                </p:oleObj>
              </mc:Fallback>
            </mc:AlternateContent>
          </a:graphicData>
        </a:graphic>
      </p:graphicFrame>
      <p:sp>
        <p:nvSpPr>
          <p:cNvPr id="21" name="Rectangle 18"/>
          <p:cNvSpPr>
            <a:spLocks noChangeArrowheads="1"/>
          </p:cNvSpPr>
          <p:nvPr/>
        </p:nvSpPr>
        <p:spPr bwMode="auto">
          <a:xfrm>
            <a:off x="3558744" y="5737191"/>
            <a:ext cx="19462051"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sp>
        <p:nvSpPr>
          <p:cNvPr id="22" name="Rectangle 19"/>
          <p:cNvSpPr>
            <a:spLocks noChangeArrowheads="1"/>
          </p:cNvSpPr>
          <p:nvPr/>
        </p:nvSpPr>
        <p:spPr bwMode="auto">
          <a:xfrm>
            <a:off x="0" y="5947474"/>
            <a:ext cx="355456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52413" algn="l" defTabSz="914400" rtl="0" eaLnBrk="0" fontAlgn="base" latinLnBrk="0" hangingPunct="0">
              <a:lnSpc>
                <a:spcPct val="100000"/>
              </a:lnSpc>
              <a:spcBef>
                <a:spcPct val="0"/>
              </a:spcBef>
              <a:spcAft>
                <a:spcPct val="0"/>
              </a:spcAft>
              <a:buClrTx/>
              <a:buSzTx/>
              <a:buFontTx/>
              <a:buNone/>
              <a:tabLst/>
            </a:pPr>
            <a:r>
              <a:rPr kumimoji="0" lang="kk-KZ" altLang="ru-RU"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0,1 М Na</a:t>
            </a:r>
            <a:r>
              <a:rPr kumimoji="0" lang="kk-KZ" altLang="ru-RU" b="0" i="0" u="none" strike="noStrike" cap="none" normalizeH="0" baseline="-3000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a:t>
            </a:r>
            <a:r>
              <a:rPr kumimoji="0" lang="kk-KZ" altLang="ru-RU"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a:t>
            </a:r>
            <a:r>
              <a:rPr kumimoji="0" lang="kk-KZ" altLang="ru-RU" b="0" i="0" u="none" strike="noStrike" cap="none" normalizeH="0" baseline="-3000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a:t>
            </a:r>
            <a:r>
              <a:rPr kumimoji="0" lang="kk-KZ" altLang="ru-RU"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ерітіндісін алсақ:</a:t>
            </a:r>
            <a:endParaRPr kumimoji="0" lang="kk-KZ" altLang="ru-RU" b="0" i="0" u="none" strike="noStrike" cap="none" normalizeH="0" baseline="0" dirty="0">
              <a:ln>
                <a:noFill/>
              </a:ln>
              <a:solidFill>
                <a:schemeClr val="tx1"/>
              </a:solidFill>
              <a:effectLst/>
              <a:latin typeface="Arial" panose="020B0604020202020204" pitchFamily="34" charset="0"/>
            </a:endParaRPr>
          </a:p>
        </p:txBody>
      </p:sp>
      <p:sp>
        <p:nvSpPr>
          <p:cNvPr id="23" name="Rectangle 21"/>
          <p:cNvSpPr>
            <a:spLocks noChangeArrowheads="1"/>
          </p:cNvSpPr>
          <p:nvPr/>
        </p:nvSpPr>
        <p:spPr bwMode="auto">
          <a:xfrm>
            <a:off x="4242381" y="6038889"/>
            <a:ext cx="2282800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graphicFrame>
        <p:nvGraphicFramePr>
          <p:cNvPr id="24" name="Объект 23"/>
          <p:cNvGraphicFramePr>
            <a:graphicFrameLocks noChangeAspect="1"/>
          </p:cNvGraphicFramePr>
          <p:nvPr>
            <p:extLst>
              <p:ext uri="{D42A27DB-BD31-4B8C-83A1-F6EECF244321}">
                <p14:modId xmlns:p14="http://schemas.microsoft.com/office/powerpoint/2010/main" val="3654286794"/>
              </p:ext>
            </p:extLst>
          </p:nvPr>
        </p:nvGraphicFramePr>
        <p:xfrm>
          <a:off x="4187883" y="5903540"/>
          <a:ext cx="4119741" cy="761912"/>
        </p:xfrm>
        <a:graphic>
          <a:graphicData uri="http://schemas.openxmlformats.org/presentationml/2006/ole">
            <mc:AlternateContent xmlns:mc="http://schemas.openxmlformats.org/markup-compatibility/2006">
              <mc:Choice xmlns:v="urn:schemas-microsoft-com:vml" Requires="v">
                <p:oleObj spid="_x0000_s10298" name="Уравнение" r:id="rId7" imgW="1726451" imgH="317362" progId="Equation.3">
                  <p:embed/>
                </p:oleObj>
              </mc:Choice>
              <mc:Fallback>
                <p:oleObj name="Уравнение" r:id="rId7" imgW="1726451" imgH="317362" progId="Equation.3">
                  <p:embed/>
                  <p:pic>
                    <p:nvPicPr>
                      <p:cNvPr id="0" name="Object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87883" y="5903540"/>
                        <a:ext cx="4119741" cy="761912"/>
                      </a:xfrm>
                      <a:prstGeom prst="rect">
                        <a:avLst/>
                      </a:prstGeom>
                      <a:noFill/>
                    </p:spPr>
                  </p:pic>
                </p:oleObj>
              </mc:Fallback>
            </mc:AlternateContent>
          </a:graphicData>
        </a:graphic>
      </p:graphicFrame>
      <p:sp>
        <p:nvSpPr>
          <p:cNvPr id="25" name="Rectangle 22"/>
          <p:cNvSpPr>
            <a:spLocks noChangeArrowheads="1"/>
          </p:cNvSpPr>
          <p:nvPr/>
        </p:nvSpPr>
        <p:spPr bwMode="auto">
          <a:xfrm>
            <a:off x="4242381" y="6362739"/>
            <a:ext cx="2282800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3770445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715857A9-E48A-4191-A4EA-BABB634C2125}"/>
              </a:ext>
            </a:extLst>
          </p:cNvPr>
          <p:cNvPicPr>
            <a:picLocks noChangeAspect="1"/>
          </p:cNvPicPr>
          <p:nvPr/>
        </p:nvPicPr>
        <p:blipFill>
          <a:blip r:embed="rId2"/>
          <a:stretch>
            <a:fillRect/>
          </a:stretch>
        </p:blipFill>
        <p:spPr>
          <a:xfrm>
            <a:off x="2783840" y="831241"/>
            <a:ext cx="6375534" cy="5926349"/>
          </a:xfrm>
          <a:prstGeom prst="rect">
            <a:avLst/>
          </a:prstGeom>
        </p:spPr>
      </p:pic>
      <p:sp>
        <p:nvSpPr>
          <p:cNvPr id="4" name="TextBox 3">
            <a:extLst>
              <a:ext uri="{FF2B5EF4-FFF2-40B4-BE49-F238E27FC236}">
                <a16:creationId xmlns:a16="http://schemas.microsoft.com/office/drawing/2014/main" id="{FF86412D-09DC-490E-A46E-F4E675EAB999}"/>
              </a:ext>
            </a:extLst>
          </p:cNvPr>
          <p:cNvSpPr txBox="1"/>
          <p:nvPr/>
        </p:nvSpPr>
        <p:spPr>
          <a:xfrm>
            <a:off x="4058968" y="254000"/>
            <a:ext cx="4074064" cy="369332"/>
          </a:xfrm>
          <a:prstGeom prst="rect">
            <a:avLst/>
          </a:prstGeom>
          <a:noFill/>
        </p:spPr>
        <p:txBody>
          <a:bodyPr wrap="none" rtlCol="0">
            <a:spAutoFit/>
          </a:bodyPr>
          <a:lstStyle/>
          <a:p>
            <a:r>
              <a:rPr lang="kk-KZ" b="1" dirty="0"/>
              <a:t>Амфолит ерітінділерінің рНын есептеу</a:t>
            </a:r>
            <a:endParaRPr lang="ru-KZ" b="1" dirty="0"/>
          </a:p>
        </p:txBody>
      </p:sp>
    </p:spTree>
    <p:extLst>
      <p:ext uri="{BB962C8B-B14F-4D97-AF65-F5344CB8AC3E}">
        <p14:creationId xmlns:p14="http://schemas.microsoft.com/office/powerpoint/2010/main" val="32976700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36E87362-8E2E-41BA-8049-9BE14C8DEF9D}"/>
              </a:ext>
            </a:extLst>
          </p:cNvPr>
          <p:cNvPicPr>
            <a:picLocks noChangeAspect="1"/>
          </p:cNvPicPr>
          <p:nvPr/>
        </p:nvPicPr>
        <p:blipFill>
          <a:blip r:embed="rId2"/>
          <a:stretch>
            <a:fillRect/>
          </a:stretch>
        </p:blipFill>
        <p:spPr>
          <a:xfrm>
            <a:off x="408145" y="431800"/>
            <a:ext cx="6896896" cy="2035648"/>
          </a:xfrm>
          <a:prstGeom prst="rect">
            <a:avLst/>
          </a:prstGeom>
        </p:spPr>
      </p:pic>
      <p:pic>
        <p:nvPicPr>
          <p:cNvPr id="5" name="Рисунок 4">
            <a:extLst>
              <a:ext uri="{FF2B5EF4-FFF2-40B4-BE49-F238E27FC236}">
                <a16:creationId xmlns:a16="http://schemas.microsoft.com/office/drawing/2014/main" id="{8FC67C53-F6C5-4897-8E60-103F3183D076}"/>
              </a:ext>
            </a:extLst>
          </p:cNvPr>
          <p:cNvPicPr>
            <a:picLocks noChangeAspect="1"/>
          </p:cNvPicPr>
          <p:nvPr/>
        </p:nvPicPr>
        <p:blipFill>
          <a:blip r:embed="rId3"/>
          <a:stretch>
            <a:fillRect/>
          </a:stretch>
        </p:blipFill>
        <p:spPr>
          <a:xfrm>
            <a:off x="5293360" y="2540000"/>
            <a:ext cx="6324600" cy="3886200"/>
          </a:xfrm>
          <a:prstGeom prst="rect">
            <a:avLst/>
          </a:prstGeom>
        </p:spPr>
      </p:pic>
    </p:spTree>
    <p:extLst>
      <p:ext uri="{BB962C8B-B14F-4D97-AF65-F5344CB8AC3E}">
        <p14:creationId xmlns:p14="http://schemas.microsoft.com/office/powerpoint/2010/main" val="1905008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96215" y="335846"/>
            <a:ext cx="11590986" cy="6038641"/>
          </a:xfrm>
          <a:prstGeom prst="rect">
            <a:avLst/>
          </a:prstGeom>
        </p:spPr>
        <p:txBody>
          <a:bodyPr wrap="square">
            <a:spAutoFit/>
          </a:bodyPr>
          <a:lstStyle/>
          <a:p>
            <a:pPr algn="just">
              <a:lnSpc>
                <a:spcPct val="150000"/>
              </a:lnSpc>
            </a:pPr>
            <a:r>
              <a:rPr lang="kk-KZ" altLang="ru-RU" sz="2000" b="1" dirty="0">
                <a:latin typeface="Times New Roman" panose="02020603050405020304" pitchFamily="18" charset="0"/>
                <a:ea typeface="??" charset="-127"/>
                <a:cs typeface="Times New Roman" panose="02020603050405020304" pitchFamily="18" charset="0"/>
              </a:rPr>
              <a:t>Буфер ерітінділерінің рН есептеу</a:t>
            </a:r>
          </a:p>
          <a:p>
            <a:pPr algn="just">
              <a:lnSpc>
                <a:spcPct val="150000"/>
              </a:lnSpc>
            </a:pPr>
            <a:endParaRPr lang="ru-RU" altLang="ru-RU" sz="2000" dirty="0">
              <a:latin typeface="Times New Roman" panose="02020603050405020304" pitchFamily="18" charset="0"/>
              <a:ea typeface="??" charset="-127"/>
              <a:cs typeface="Times New Roman" panose="02020603050405020304" pitchFamily="18" charset="0"/>
            </a:endParaRPr>
          </a:p>
          <a:p>
            <a:pPr algn="just">
              <a:lnSpc>
                <a:spcPct val="150000"/>
              </a:lnSpc>
            </a:pPr>
            <a:r>
              <a:rPr lang="kk-KZ" altLang="ru-RU" sz="2000" dirty="0">
                <a:latin typeface="Times New Roman" panose="02020603050405020304" pitchFamily="18" charset="0"/>
                <a:ea typeface="??" charset="-127"/>
                <a:cs typeface="Times New Roman" panose="02020603050405020304" pitchFamily="18" charset="0"/>
              </a:rPr>
              <a:t>Буфер ерітінділері - әдетте құрамында әлсіз негіз және оның тұздары бар, (мысалы, CH</a:t>
            </a:r>
            <a:r>
              <a:rPr lang="kk-KZ" altLang="ru-RU" sz="2000" baseline="-30000" dirty="0">
                <a:latin typeface="Times New Roman" panose="02020603050405020304" pitchFamily="18" charset="0"/>
                <a:ea typeface="??" charset="-127"/>
                <a:cs typeface="Times New Roman" panose="02020603050405020304" pitchFamily="18" charset="0"/>
              </a:rPr>
              <a:t>3</a:t>
            </a:r>
            <a:r>
              <a:rPr lang="kk-KZ" altLang="ru-RU" sz="2000" dirty="0">
                <a:latin typeface="Times New Roman" panose="02020603050405020304" pitchFamily="18" charset="0"/>
                <a:ea typeface="??" charset="-127"/>
                <a:cs typeface="Times New Roman" panose="02020603050405020304" pitchFamily="18" charset="0"/>
              </a:rPr>
              <a:t>COOH+CH</a:t>
            </a:r>
            <a:r>
              <a:rPr lang="kk-KZ" altLang="ru-RU" sz="2000" baseline="-30000" dirty="0">
                <a:latin typeface="Times New Roman" panose="02020603050405020304" pitchFamily="18" charset="0"/>
                <a:ea typeface="??" charset="-127"/>
                <a:cs typeface="Times New Roman" panose="02020603050405020304" pitchFamily="18" charset="0"/>
              </a:rPr>
              <a:t>3</a:t>
            </a:r>
            <a:r>
              <a:rPr lang="kk-KZ" altLang="ru-RU" sz="2000" dirty="0">
                <a:latin typeface="Times New Roman" panose="02020603050405020304" pitchFamily="18" charset="0"/>
                <a:ea typeface="??" charset="-127"/>
                <a:cs typeface="Times New Roman" panose="02020603050405020304" pitchFamily="18" charset="0"/>
              </a:rPr>
              <a:t>COONa) немесе әлсіз негіз және оның тұздары бар қоспа. Мысалы, NH</a:t>
            </a:r>
            <a:r>
              <a:rPr lang="kk-KZ" altLang="ru-RU" sz="2000" baseline="-30000" dirty="0">
                <a:latin typeface="Times New Roman" panose="02020603050405020304" pitchFamily="18" charset="0"/>
                <a:ea typeface="??" charset="-127"/>
                <a:cs typeface="Times New Roman" panose="02020603050405020304" pitchFamily="18" charset="0"/>
              </a:rPr>
              <a:t>4</a:t>
            </a:r>
            <a:r>
              <a:rPr lang="kk-KZ" altLang="ru-RU" sz="2000" dirty="0">
                <a:latin typeface="Times New Roman" panose="02020603050405020304" pitchFamily="18" charset="0"/>
                <a:ea typeface="??" charset="-127"/>
                <a:cs typeface="Times New Roman" panose="02020603050405020304" pitchFamily="18" charset="0"/>
              </a:rPr>
              <a:t>OH+NH</a:t>
            </a:r>
            <a:r>
              <a:rPr lang="kk-KZ" altLang="ru-RU" sz="2000" baseline="-30000" dirty="0">
                <a:latin typeface="Times New Roman" panose="02020603050405020304" pitchFamily="18" charset="0"/>
                <a:ea typeface="??" charset="-127"/>
                <a:cs typeface="Times New Roman" panose="02020603050405020304" pitchFamily="18" charset="0"/>
              </a:rPr>
              <a:t>4</a:t>
            </a:r>
            <a:r>
              <a:rPr lang="kk-KZ" altLang="ru-RU" sz="2000" dirty="0">
                <a:latin typeface="Times New Roman" panose="02020603050405020304" pitchFamily="18" charset="0"/>
                <a:ea typeface="??" charset="-127"/>
                <a:cs typeface="Times New Roman" panose="02020603050405020304" pitchFamily="18" charset="0"/>
              </a:rPr>
              <a:t>Cl сутек иондарының белгілі концентрациясында. Буфер ерітінділерінің рН мәндері – аз мөлшерде күшті қышқыл немесе сілті қосқаннан және ерітіндіні сұйылтқаннан өзгермейді, ол орта шарттары өзгермейтін жағдайда химиялық процесстер жүргізуге мүмкіндік береді. Буфер ерітіндіге күшті қышқылдың аз мөлшерін қосқанда, күшті қышқылдың сутек иондары әлсіз қышқыл молекулаларымен байланысады, сондықтан бұл ерітіндінің қышқылдығы бірден жоғарыламайды. Егер буфер ерітіндіге аз мөлшерде сілті қосса, онда оның гидроксил иондары әлсіз қышқылдың сутек иондарымен су молекуласына байланысады. Тәжірибеде буферлік ерітінділер сумен сұйылтса да өз қышқылдығын өзгертпейді. Ол, былай түсіндіріледі: әлсіз қышқылдың диссоциация дәрежесі сұйылтқанда көбейеді және сутек иондарының концентрациясы іс жүзінде тұрақты болып қалады.</a:t>
            </a:r>
            <a:endParaRPr lang="ru-RU" altLang="ru-RU" sz="2000" dirty="0">
              <a:latin typeface="Times New Roman" panose="02020603050405020304" pitchFamily="18" charset="0"/>
              <a:ea typeface="??" charset="-127"/>
              <a:cs typeface="Times New Roman" panose="02020603050405020304" pitchFamily="18" charset="0"/>
            </a:endParaRPr>
          </a:p>
        </p:txBody>
      </p:sp>
      <p:sp>
        <p:nvSpPr>
          <p:cNvPr id="6" name="Text Box 100"/>
          <p:cNvSpPr txBox="1">
            <a:spLocks noChangeArrowheads="1"/>
          </p:cNvSpPr>
          <p:nvPr/>
        </p:nvSpPr>
        <p:spPr bwMode="auto">
          <a:xfrm>
            <a:off x="11479370" y="150902"/>
            <a:ext cx="3016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altLang="ru-RU" dirty="0">
                <a:latin typeface="Calibri" panose="020F0502020204030204" pitchFamily="34" charset="0"/>
              </a:rPr>
              <a:t>3</a:t>
            </a:r>
          </a:p>
        </p:txBody>
      </p:sp>
    </p:spTree>
    <p:extLst>
      <p:ext uri="{BB962C8B-B14F-4D97-AF65-F5344CB8AC3E}">
        <p14:creationId xmlns:p14="http://schemas.microsoft.com/office/powerpoint/2010/main" val="10919245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3" name="Rectangle 1"/>
          <p:cNvSpPr>
            <a:spLocks noChangeArrowheads="1"/>
          </p:cNvSpPr>
          <p:nvPr/>
        </p:nvSpPr>
        <p:spPr bwMode="auto">
          <a:xfrm>
            <a:off x="210355" y="82477"/>
            <a:ext cx="11771290" cy="336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indent="450850" eaLnBrk="0" hangingPunct="0">
              <a:tabLst>
                <a:tab pos="449263" algn="l"/>
                <a:tab pos="1260475" algn="l"/>
              </a:tabLst>
              <a:defRPr>
                <a:solidFill>
                  <a:schemeClr val="tx1"/>
                </a:solidFill>
                <a:latin typeface="Arial" panose="020B0604020202020204" pitchFamily="34" charset="0"/>
              </a:defRPr>
            </a:lvl1pPr>
            <a:lvl2pPr marL="742950" indent="-285750" eaLnBrk="0" hangingPunct="0">
              <a:tabLst>
                <a:tab pos="449263" algn="l"/>
                <a:tab pos="1260475" algn="l"/>
              </a:tabLst>
              <a:defRPr>
                <a:solidFill>
                  <a:schemeClr val="tx1"/>
                </a:solidFill>
                <a:latin typeface="Arial" panose="020B0604020202020204" pitchFamily="34" charset="0"/>
              </a:defRPr>
            </a:lvl2pPr>
            <a:lvl3pPr marL="1143000" indent="-228600" eaLnBrk="0" hangingPunct="0">
              <a:tabLst>
                <a:tab pos="449263" algn="l"/>
                <a:tab pos="1260475" algn="l"/>
              </a:tabLst>
              <a:defRPr>
                <a:solidFill>
                  <a:schemeClr val="tx1"/>
                </a:solidFill>
                <a:latin typeface="Arial" panose="020B0604020202020204" pitchFamily="34" charset="0"/>
              </a:defRPr>
            </a:lvl3pPr>
            <a:lvl4pPr marL="1600200" indent="-228600" eaLnBrk="0" hangingPunct="0">
              <a:tabLst>
                <a:tab pos="449263" algn="l"/>
                <a:tab pos="1260475" algn="l"/>
              </a:tabLst>
              <a:defRPr>
                <a:solidFill>
                  <a:schemeClr val="tx1"/>
                </a:solidFill>
                <a:latin typeface="Arial" panose="020B0604020202020204" pitchFamily="34" charset="0"/>
              </a:defRPr>
            </a:lvl4pPr>
            <a:lvl5pPr marL="2057400" indent="-228600" eaLnBrk="0" hangingPunct="0">
              <a:tabLst>
                <a:tab pos="449263" algn="l"/>
                <a:tab pos="1260475"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449263" algn="l"/>
                <a:tab pos="1260475"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449263" algn="l"/>
                <a:tab pos="1260475"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449263" algn="l"/>
                <a:tab pos="1260475"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449263" algn="l"/>
                <a:tab pos="1260475" algn="l"/>
              </a:tabLst>
              <a:defRPr>
                <a:solidFill>
                  <a:schemeClr val="tx1"/>
                </a:solidFill>
                <a:latin typeface="Arial" panose="020B0604020202020204" pitchFamily="34" charset="0"/>
              </a:defRPr>
            </a:lvl9pPr>
          </a:lstStyle>
          <a:p>
            <a:pPr algn="just">
              <a:lnSpc>
                <a:spcPct val="150000"/>
              </a:lnSpc>
            </a:pPr>
            <a:r>
              <a:rPr lang="kk-KZ" altLang="ru-RU" dirty="0">
                <a:latin typeface="Times New Roman" panose="02020603050405020304" pitchFamily="18" charset="0"/>
                <a:ea typeface="??" charset="-127"/>
                <a:cs typeface="Times New Roman" panose="02020603050405020304" pitchFamily="18" charset="0"/>
              </a:rPr>
              <a:t>Буфер ерітінділер химия тәжірибесінде кеңінен қолданылады, ол түрлі организмдердің өмір сүру процесінде маңызды роль атқарады. Көптеген өмір сүру процестер тек рН-тың белгілі мәнінде ғана жүреді. Тірі ағзада рН тұрақтылығы табиғи буферлік қоспалармен ұсталады (мысалы, адам ағзасында фосфаттық буферлік қоспалар NaH</a:t>
            </a:r>
            <a:r>
              <a:rPr lang="kk-KZ" altLang="ru-RU" baseline="-30000" dirty="0">
                <a:latin typeface="Times New Roman" panose="02020603050405020304" pitchFamily="18" charset="0"/>
                <a:ea typeface="??" charset="-127"/>
                <a:cs typeface="Times New Roman" panose="02020603050405020304" pitchFamily="18" charset="0"/>
              </a:rPr>
              <a:t>2</a:t>
            </a:r>
            <a:r>
              <a:rPr lang="kk-KZ" altLang="ru-RU" dirty="0">
                <a:latin typeface="Times New Roman" panose="02020603050405020304" pitchFamily="18" charset="0"/>
                <a:ea typeface="??" charset="-127"/>
                <a:cs typeface="Times New Roman" panose="02020603050405020304" pitchFamily="18" charset="0"/>
              </a:rPr>
              <a:t>PO</a:t>
            </a:r>
            <a:r>
              <a:rPr lang="kk-KZ" altLang="ru-RU" baseline="-30000" dirty="0">
                <a:latin typeface="Times New Roman" panose="02020603050405020304" pitchFamily="18" charset="0"/>
                <a:ea typeface="??" charset="-127"/>
                <a:cs typeface="Times New Roman" panose="02020603050405020304" pitchFamily="18" charset="0"/>
              </a:rPr>
              <a:t>4</a:t>
            </a:r>
            <a:r>
              <a:rPr lang="kk-KZ" altLang="ru-RU" dirty="0">
                <a:latin typeface="Times New Roman" panose="02020603050405020304" pitchFamily="18" charset="0"/>
                <a:ea typeface="??" charset="-127"/>
                <a:cs typeface="Times New Roman" panose="02020603050405020304" pitchFamily="18" charset="0"/>
              </a:rPr>
              <a:t> + Na</a:t>
            </a:r>
            <a:r>
              <a:rPr lang="kk-KZ" altLang="ru-RU" baseline="-30000" dirty="0">
                <a:latin typeface="Times New Roman" panose="02020603050405020304" pitchFamily="18" charset="0"/>
                <a:ea typeface="??" charset="-127"/>
                <a:cs typeface="Times New Roman" panose="02020603050405020304" pitchFamily="18" charset="0"/>
              </a:rPr>
              <a:t>2</a:t>
            </a:r>
            <a:r>
              <a:rPr lang="kk-KZ" altLang="ru-RU" dirty="0">
                <a:latin typeface="Times New Roman" panose="02020603050405020304" pitchFamily="18" charset="0"/>
                <a:ea typeface="??" charset="-127"/>
                <a:cs typeface="Times New Roman" panose="02020603050405020304" pitchFamily="18" charset="0"/>
              </a:rPr>
              <a:t>HPO</a:t>
            </a:r>
            <a:r>
              <a:rPr lang="kk-KZ" altLang="ru-RU" baseline="-30000" dirty="0">
                <a:latin typeface="Times New Roman" panose="02020603050405020304" pitchFamily="18" charset="0"/>
                <a:ea typeface="??" charset="-127"/>
                <a:cs typeface="Times New Roman" panose="02020603050405020304" pitchFamily="18" charset="0"/>
              </a:rPr>
              <a:t>4</a:t>
            </a:r>
            <a:r>
              <a:rPr lang="kk-KZ" altLang="ru-RU" dirty="0">
                <a:latin typeface="Times New Roman" panose="02020603050405020304" pitchFamily="18" charset="0"/>
                <a:ea typeface="??" charset="-127"/>
                <a:cs typeface="Times New Roman" panose="02020603050405020304" pitchFamily="18" charset="0"/>
              </a:rPr>
              <a:t>, карбонатты буферлік қоспа   H</a:t>
            </a:r>
            <a:r>
              <a:rPr lang="kk-KZ" altLang="ru-RU" baseline="-30000" dirty="0">
                <a:latin typeface="Times New Roman" panose="02020603050405020304" pitchFamily="18" charset="0"/>
                <a:ea typeface="??" charset="-127"/>
                <a:cs typeface="Times New Roman" panose="02020603050405020304" pitchFamily="18" charset="0"/>
              </a:rPr>
              <a:t>2</a:t>
            </a:r>
            <a:r>
              <a:rPr lang="kk-KZ" altLang="ru-RU" dirty="0">
                <a:latin typeface="Times New Roman" panose="02020603050405020304" pitchFamily="18" charset="0"/>
                <a:ea typeface="??" charset="-127"/>
                <a:cs typeface="Times New Roman" panose="02020603050405020304" pitchFamily="18" charset="0"/>
              </a:rPr>
              <a:t>CO</a:t>
            </a:r>
            <a:r>
              <a:rPr lang="kk-KZ" altLang="ru-RU" baseline="-30000" dirty="0">
                <a:latin typeface="Times New Roman" panose="02020603050405020304" pitchFamily="18" charset="0"/>
                <a:ea typeface="??" charset="-127"/>
                <a:cs typeface="Times New Roman" panose="02020603050405020304" pitchFamily="18" charset="0"/>
              </a:rPr>
              <a:t>3</a:t>
            </a:r>
            <a:r>
              <a:rPr lang="kk-KZ" altLang="ru-RU" dirty="0">
                <a:latin typeface="Times New Roman" panose="02020603050405020304" pitchFamily="18" charset="0"/>
                <a:ea typeface="??" charset="-127"/>
                <a:cs typeface="Times New Roman" panose="02020603050405020304" pitchFamily="18" charset="0"/>
              </a:rPr>
              <a:t> + NaHCO</a:t>
            </a:r>
            <a:r>
              <a:rPr lang="kk-KZ" altLang="ru-RU" baseline="-30000" dirty="0">
                <a:latin typeface="Times New Roman" panose="02020603050405020304" pitchFamily="18" charset="0"/>
                <a:ea typeface="??" charset="-127"/>
                <a:cs typeface="Times New Roman" panose="02020603050405020304" pitchFamily="18" charset="0"/>
              </a:rPr>
              <a:t>3</a:t>
            </a:r>
            <a:r>
              <a:rPr lang="kk-KZ" altLang="ru-RU" dirty="0">
                <a:latin typeface="Times New Roman" panose="02020603050405020304" pitchFamily="18" charset="0"/>
                <a:ea typeface="??" charset="-127"/>
                <a:cs typeface="Times New Roman" panose="02020603050405020304" pitchFamily="18" charset="0"/>
              </a:rPr>
              <a:t> бар). Буфер қоспалар аналитикалық химияда және өндірісте кеңінен қолданылады: сапалық таңдаудың жүйелік әдістерінде аналитикалық топтарды бөлгенде, бөлек иондарды тапқанда және шығарғанда, сирек элементтерді бөлгенде, шикізатты флотациямен байытқанда және т.б.</a:t>
            </a:r>
            <a:endParaRPr lang="ru-RU" altLang="ru-RU" dirty="0">
              <a:latin typeface="Times New Roman" panose="02020603050405020304" pitchFamily="18" charset="0"/>
              <a:ea typeface="??" charset="-127"/>
              <a:cs typeface="Times New Roman" panose="02020603050405020304" pitchFamily="18" charset="0"/>
            </a:endParaRPr>
          </a:p>
          <a:p>
            <a:pPr algn="just">
              <a:lnSpc>
                <a:spcPct val="150000"/>
              </a:lnSpc>
            </a:pPr>
            <a:r>
              <a:rPr lang="kk-KZ" altLang="ru-RU" dirty="0">
                <a:latin typeface="Times New Roman" panose="02020603050405020304" pitchFamily="18" charset="0"/>
                <a:ea typeface="??" charset="-127"/>
                <a:cs typeface="Times New Roman" panose="02020603050405020304" pitchFamily="18" charset="0"/>
              </a:rPr>
              <a:t>Буферлік қоспадан түзілетін рН көлемін теориялық есептейді.</a:t>
            </a:r>
          </a:p>
        </p:txBody>
      </p:sp>
      <p:graphicFrame>
        <p:nvGraphicFramePr>
          <p:cNvPr id="4098" name="Object 19"/>
          <p:cNvGraphicFramePr>
            <a:graphicFrameLocks noChangeAspect="1"/>
          </p:cNvGraphicFramePr>
          <p:nvPr/>
        </p:nvGraphicFramePr>
        <p:xfrm>
          <a:off x="6247999" y="5485596"/>
          <a:ext cx="1714500" cy="466725"/>
        </p:xfrm>
        <a:graphic>
          <a:graphicData uri="http://schemas.openxmlformats.org/presentationml/2006/ole">
            <mc:AlternateContent xmlns:mc="http://schemas.openxmlformats.org/markup-compatibility/2006">
              <mc:Choice xmlns:v="urn:schemas-microsoft-com:vml" Requires="v">
                <p:oleObj spid="_x0000_s11276" name="Формула" r:id="rId3" imgW="1600200" imgH="444500" progId="Equation.3">
                  <p:embed/>
                </p:oleObj>
              </mc:Choice>
              <mc:Fallback>
                <p:oleObj name="Формула" r:id="rId3" imgW="1600200" imgH="444500" progId="Equation.3">
                  <p:embed/>
                  <p:pic>
                    <p:nvPicPr>
                      <p:cNvPr id="4098"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7999" y="5485596"/>
                        <a:ext cx="1714500" cy="466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 name="Таблица 34"/>
          <p:cNvGraphicFramePr>
            <a:graphicFrameLocks noGrp="1"/>
          </p:cNvGraphicFramePr>
          <p:nvPr/>
        </p:nvGraphicFramePr>
        <p:xfrm>
          <a:off x="2652914" y="3758603"/>
          <a:ext cx="6076950" cy="2320225"/>
        </p:xfrm>
        <a:graphic>
          <a:graphicData uri="http://schemas.openxmlformats.org/drawingml/2006/table">
            <a:tbl>
              <a:tblPr/>
              <a:tblGrid>
                <a:gridCol w="3038158">
                  <a:extLst>
                    <a:ext uri="{9D8B030D-6E8A-4147-A177-3AD203B41FA5}">
                      <a16:colId xmlns:a16="http://schemas.microsoft.com/office/drawing/2014/main" val="20000"/>
                    </a:ext>
                  </a:extLst>
                </a:gridCol>
                <a:gridCol w="3038792">
                  <a:extLst>
                    <a:ext uri="{9D8B030D-6E8A-4147-A177-3AD203B41FA5}">
                      <a16:colId xmlns:a16="http://schemas.microsoft.com/office/drawing/2014/main" val="20001"/>
                    </a:ext>
                  </a:extLst>
                </a:gridCol>
              </a:tblGrid>
              <a:tr h="571500">
                <a:tc>
                  <a:txBody>
                    <a:bodyPr/>
                    <a:lstStyle/>
                    <a:p>
                      <a:pPr algn="ctr">
                        <a:lnSpc>
                          <a:spcPct val="115000"/>
                        </a:lnSpc>
                        <a:spcAft>
                          <a:spcPts val="0"/>
                        </a:spcAft>
                      </a:pPr>
                      <a:r>
                        <a:rPr lang="kk-KZ" sz="1400" b="1" dirty="0">
                          <a:latin typeface="Times New Roman"/>
                          <a:ea typeface="Calibri"/>
                          <a:cs typeface="Times New Roman"/>
                        </a:rPr>
                        <a:t>Қышқылдық буфер</a:t>
                      </a:r>
                      <a:endParaRPr lang="ru-RU" sz="1100" dirty="0">
                        <a:latin typeface="Calibri"/>
                        <a:ea typeface="Calibri"/>
                        <a:cs typeface="Times New Roman"/>
                      </a:endParaRPr>
                    </a:p>
                    <a:p>
                      <a:pPr algn="ctr">
                        <a:lnSpc>
                          <a:spcPct val="115000"/>
                        </a:lnSpc>
                        <a:spcAft>
                          <a:spcPts val="0"/>
                        </a:spcAft>
                      </a:pPr>
                      <a:r>
                        <a:rPr lang="kk-KZ" sz="1400" b="1" dirty="0">
                          <a:latin typeface="Times New Roman"/>
                          <a:ea typeface="Calibri"/>
                          <a:cs typeface="Times New Roman"/>
                        </a:rPr>
                        <a:t>(НАс+NaAc, HCN+NaCN)</a:t>
                      </a:r>
                      <a:endParaRPr lang="ru-RU" sz="1100" dirty="0">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400" b="1" dirty="0">
                          <a:latin typeface="Times New Roman"/>
                          <a:ea typeface="Calibri"/>
                          <a:cs typeface="Times New Roman"/>
                        </a:rPr>
                        <a:t>Негіздік буфер</a:t>
                      </a:r>
                      <a:endParaRPr lang="ru-RU" sz="1100" dirty="0">
                        <a:latin typeface="Calibri"/>
                        <a:ea typeface="Calibri"/>
                        <a:cs typeface="Times New Roman"/>
                      </a:endParaRPr>
                    </a:p>
                    <a:p>
                      <a:pPr algn="ctr">
                        <a:lnSpc>
                          <a:spcPct val="115000"/>
                        </a:lnSpc>
                        <a:spcAft>
                          <a:spcPts val="0"/>
                        </a:spcAft>
                      </a:pPr>
                      <a:r>
                        <a:rPr lang="en-US" sz="1400" b="1" dirty="0">
                          <a:latin typeface="Times New Roman"/>
                          <a:ea typeface="Calibri"/>
                          <a:cs typeface="Times New Roman"/>
                        </a:rPr>
                        <a:t>(NH4OH+NH4Cl)</a:t>
                      </a:r>
                      <a:endParaRPr lang="ru-RU" sz="1100" dirty="0">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748725">
                <a:tc>
                  <a:txBody>
                    <a:bodyPr/>
                    <a:lstStyle/>
                    <a:p>
                      <a:pPr algn="ctr">
                        <a:lnSpc>
                          <a:spcPct val="115000"/>
                        </a:lnSpc>
                        <a:spcAft>
                          <a:spcPts val="0"/>
                        </a:spcAft>
                      </a:pPr>
                      <a:endParaRPr lang="en-US" sz="1400" dirty="0">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400" dirty="0">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4099" name="Object 28"/>
          <p:cNvGraphicFramePr>
            <a:graphicFrameLocks noChangeAspect="1"/>
          </p:cNvGraphicFramePr>
          <p:nvPr/>
        </p:nvGraphicFramePr>
        <p:xfrm>
          <a:off x="3463278" y="4544415"/>
          <a:ext cx="1228725" cy="428625"/>
        </p:xfrm>
        <a:graphic>
          <a:graphicData uri="http://schemas.openxmlformats.org/presentationml/2006/ole">
            <mc:AlternateContent xmlns:mc="http://schemas.openxmlformats.org/markup-compatibility/2006">
              <mc:Choice xmlns:v="urn:schemas-microsoft-com:vml" Requires="v">
                <p:oleObj spid="_x0000_s11277" name="Формула" r:id="rId5" imgW="1143000" imgH="406400" progId="Equation.3">
                  <p:embed/>
                </p:oleObj>
              </mc:Choice>
              <mc:Fallback>
                <p:oleObj name="Формула" r:id="rId5" imgW="1143000" imgH="406400" progId="Equation.3">
                  <p:embed/>
                  <p:pic>
                    <p:nvPicPr>
                      <p:cNvPr id="4099" name="Object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63278" y="4544415"/>
                        <a:ext cx="122872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27"/>
          <p:cNvGraphicFramePr>
            <a:graphicFrameLocks noChangeAspect="1"/>
          </p:cNvGraphicFramePr>
          <p:nvPr/>
        </p:nvGraphicFramePr>
        <p:xfrm>
          <a:off x="3368027" y="5203937"/>
          <a:ext cx="1419225" cy="476250"/>
        </p:xfrm>
        <a:graphic>
          <a:graphicData uri="http://schemas.openxmlformats.org/presentationml/2006/ole">
            <mc:AlternateContent xmlns:mc="http://schemas.openxmlformats.org/markup-compatibility/2006">
              <mc:Choice xmlns:v="urn:schemas-microsoft-com:vml" Requires="v">
                <p:oleObj spid="_x0000_s11278" name="Формула" r:id="rId7" imgW="1320227" imgH="444307" progId="Equation.3">
                  <p:embed/>
                </p:oleObj>
              </mc:Choice>
              <mc:Fallback>
                <p:oleObj name="Формула" r:id="rId7" imgW="1320227" imgH="444307" progId="Equation.3">
                  <p:embed/>
                  <p:pic>
                    <p:nvPicPr>
                      <p:cNvPr id="4100" name="Object 2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68027" y="5203937"/>
                        <a:ext cx="1419225" cy="476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26"/>
          <p:cNvGraphicFramePr>
            <a:graphicFrameLocks noChangeAspect="1"/>
          </p:cNvGraphicFramePr>
          <p:nvPr/>
        </p:nvGraphicFramePr>
        <p:xfrm>
          <a:off x="6533749" y="4558166"/>
          <a:ext cx="1143000" cy="476250"/>
        </p:xfrm>
        <a:graphic>
          <a:graphicData uri="http://schemas.openxmlformats.org/presentationml/2006/ole">
            <mc:AlternateContent xmlns:mc="http://schemas.openxmlformats.org/markup-compatibility/2006">
              <mc:Choice xmlns:v="urn:schemas-microsoft-com:vml" Requires="v">
                <p:oleObj spid="_x0000_s11279" name="Формула" r:id="rId9" imgW="1066337" imgH="444307" progId="Equation.3">
                  <p:embed/>
                </p:oleObj>
              </mc:Choice>
              <mc:Fallback>
                <p:oleObj name="Формула" r:id="rId9" imgW="1066337" imgH="444307" progId="Equation.3">
                  <p:embed/>
                  <p:pic>
                    <p:nvPicPr>
                      <p:cNvPr id="4101" name="Object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33749" y="4558166"/>
                        <a:ext cx="1143000" cy="476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2" name="Object 25"/>
          <p:cNvGraphicFramePr>
            <a:graphicFrameLocks noChangeAspect="1"/>
          </p:cNvGraphicFramePr>
          <p:nvPr/>
        </p:nvGraphicFramePr>
        <p:xfrm>
          <a:off x="6409924" y="4973040"/>
          <a:ext cx="1390650" cy="476250"/>
        </p:xfrm>
        <a:graphic>
          <a:graphicData uri="http://schemas.openxmlformats.org/presentationml/2006/ole">
            <mc:AlternateContent xmlns:mc="http://schemas.openxmlformats.org/markup-compatibility/2006">
              <mc:Choice xmlns:v="urn:schemas-microsoft-com:vml" Requires="v">
                <p:oleObj spid="_x0000_s11280" name="Формула" r:id="rId11" imgW="1294838" imgH="444307" progId="Equation.3">
                  <p:embed/>
                </p:oleObj>
              </mc:Choice>
              <mc:Fallback>
                <p:oleObj name="Формула" r:id="rId11" imgW="1294838" imgH="444307" progId="Equation.3">
                  <p:embed/>
                  <p:pic>
                    <p:nvPicPr>
                      <p:cNvPr id="4102" name="Object 2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09924" y="4973040"/>
                        <a:ext cx="1390650" cy="476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15" name="Rectangle 8"/>
          <p:cNvSpPr>
            <a:spLocks noChangeArrowheads="1"/>
          </p:cNvSpPr>
          <p:nvPr/>
        </p:nvSpPr>
        <p:spPr bwMode="auto">
          <a:xfrm>
            <a:off x="1524000" y="6400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kk-KZ" altLang="ko-KR" sz="1200">
                <a:latin typeface="Times New Roman" panose="02020603050405020304" pitchFamily="18" charset="0"/>
                <a:cs typeface="Times New Roman" panose="02020603050405020304" pitchFamily="18" charset="0"/>
              </a:rPr>
              <a:t>х.ғ.к. Аргимбаева А.М.</a:t>
            </a:r>
          </a:p>
          <a:p>
            <a:pPr algn="ctr" eaLnBrk="1" hangingPunct="1"/>
            <a:r>
              <a:rPr lang="en-US" altLang="ko-KR" sz="1200">
                <a:latin typeface="Times New Roman" panose="02020603050405020304" pitchFamily="18" charset="0"/>
                <a:ea typeface="Gulim" panose="020B0600000101010101" pitchFamily="34" charset="-127"/>
                <a:cs typeface="Times New Roman" panose="02020603050405020304" pitchFamily="18" charset="0"/>
              </a:rPr>
              <a:t>©</a:t>
            </a:r>
            <a:r>
              <a:rPr lang="kk-KZ" altLang="ko-KR" sz="1200">
                <a:latin typeface="Times New Roman" panose="02020603050405020304" pitchFamily="18" charset="0"/>
                <a:cs typeface="Times New Roman" panose="02020603050405020304" pitchFamily="18" charset="0"/>
              </a:rPr>
              <a:t> әл-Фараби атындағы Қазақ Ұлттық Университеті, </a:t>
            </a:r>
            <a:r>
              <a:rPr lang="kk-KZ" altLang="ru-RU" sz="1200">
                <a:latin typeface="Times New Roman" panose="02020603050405020304" pitchFamily="18" charset="0"/>
                <a:cs typeface="Times New Roman" panose="02020603050405020304" pitchFamily="18" charset="0"/>
              </a:rPr>
              <a:t>аналитикалық, коллоидтық химия және сирек элементтер технология кафедрасы</a:t>
            </a:r>
            <a:endParaRPr lang="ru-RU" altLang="ru-RU" sz="1200">
              <a:latin typeface="Times New Roman" panose="02020603050405020304" pitchFamily="18" charset="0"/>
              <a:cs typeface="Times New Roman" panose="02020603050405020304" pitchFamily="18" charset="0"/>
            </a:endParaRPr>
          </a:p>
        </p:txBody>
      </p:sp>
      <p:sp>
        <p:nvSpPr>
          <p:cNvPr id="4116" name="Text Box 4"/>
          <p:cNvSpPr txBox="1">
            <a:spLocks noChangeArrowheads="1"/>
          </p:cNvSpPr>
          <p:nvPr/>
        </p:nvSpPr>
        <p:spPr bwMode="auto">
          <a:xfrm>
            <a:off x="11701462" y="114299"/>
            <a:ext cx="4905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altLang="ru-RU" dirty="0">
                <a:latin typeface="Calibri" panose="020F0502020204030204" pitchFamily="34" charset="0"/>
              </a:rPr>
              <a:t>4</a:t>
            </a:r>
          </a:p>
        </p:txBody>
      </p:sp>
      <p:sp>
        <p:nvSpPr>
          <p:cNvPr id="11" name="Text Box 100"/>
          <p:cNvSpPr txBox="1">
            <a:spLocks noChangeArrowheads="1"/>
          </p:cNvSpPr>
          <p:nvPr/>
        </p:nvSpPr>
        <p:spPr bwMode="auto">
          <a:xfrm>
            <a:off x="11645106" y="5893884"/>
            <a:ext cx="3016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altLang="ru-RU" dirty="0">
                <a:latin typeface="Calibri" panose="020F0502020204030204" pitchFamily="34" charset="0"/>
              </a:rPr>
              <a:t>4</a:t>
            </a:r>
          </a:p>
        </p:txBody>
      </p:sp>
    </p:spTree>
    <p:extLst>
      <p:ext uri="{BB962C8B-B14F-4D97-AF65-F5344CB8AC3E}">
        <p14:creationId xmlns:p14="http://schemas.microsoft.com/office/powerpoint/2010/main" val="3126359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0" y="173865"/>
            <a:ext cx="6134100" cy="3362325"/>
          </a:xfrm>
          <a:prstGeom prst="rect">
            <a:avLst/>
          </a:prstGeom>
        </p:spPr>
      </p:pic>
      <p:pic>
        <p:nvPicPr>
          <p:cNvPr id="3" name="Рисунок 2"/>
          <p:cNvPicPr>
            <a:picLocks noChangeAspect="1"/>
          </p:cNvPicPr>
          <p:nvPr/>
        </p:nvPicPr>
        <p:blipFill>
          <a:blip r:embed="rId3"/>
          <a:stretch>
            <a:fillRect/>
          </a:stretch>
        </p:blipFill>
        <p:spPr>
          <a:xfrm>
            <a:off x="5092319" y="3173635"/>
            <a:ext cx="5972175" cy="2828925"/>
          </a:xfrm>
          <a:prstGeom prst="rect">
            <a:avLst/>
          </a:prstGeom>
        </p:spPr>
      </p:pic>
    </p:spTree>
    <p:extLst>
      <p:ext uri="{BB962C8B-B14F-4D97-AF65-F5344CB8AC3E}">
        <p14:creationId xmlns:p14="http://schemas.microsoft.com/office/powerpoint/2010/main" val="15732969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134020" y="178359"/>
            <a:ext cx="6076950" cy="3152775"/>
          </a:xfrm>
          <a:prstGeom prst="rect">
            <a:avLst/>
          </a:prstGeom>
        </p:spPr>
      </p:pic>
      <p:pic>
        <p:nvPicPr>
          <p:cNvPr id="5" name="Рисунок 4"/>
          <p:cNvPicPr>
            <a:picLocks noChangeAspect="1"/>
          </p:cNvPicPr>
          <p:nvPr/>
        </p:nvPicPr>
        <p:blipFill>
          <a:blip r:embed="rId3"/>
          <a:stretch>
            <a:fillRect/>
          </a:stretch>
        </p:blipFill>
        <p:spPr>
          <a:xfrm>
            <a:off x="5605596" y="206934"/>
            <a:ext cx="6029325" cy="6248400"/>
          </a:xfrm>
          <a:prstGeom prst="rect">
            <a:avLst/>
          </a:prstGeom>
        </p:spPr>
      </p:pic>
    </p:spTree>
    <p:extLst>
      <p:ext uri="{BB962C8B-B14F-4D97-AF65-F5344CB8AC3E}">
        <p14:creationId xmlns:p14="http://schemas.microsoft.com/office/powerpoint/2010/main" val="2696310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024AAB7F-4F5C-4E1E-9A97-C6E040552FC8}"/>
              </a:ext>
            </a:extLst>
          </p:cNvPr>
          <p:cNvPicPr>
            <a:picLocks noChangeAspect="1"/>
          </p:cNvPicPr>
          <p:nvPr/>
        </p:nvPicPr>
        <p:blipFill>
          <a:blip r:embed="rId2"/>
          <a:stretch>
            <a:fillRect/>
          </a:stretch>
        </p:blipFill>
        <p:spPr>
          <a:xfrm>
            <a:off x="2793718" y="1025040"/>
            <a:ext cx="6604564" cy="2403960"/>
          </a:xfrm>
          <a:prstGeom prst="rect">
            <a:avLst/>
          </a:prstGeom>
        </p:spPr>
      </p:pic>
      <p:sp>
        <p:nvSpPr>
          <p:cNvPr id="4" name="TextBox 3">
            <a:extLst>
              <a:ext uri="{FF2B5EF4-FFF2-40B4-BE49-F238E27FC236}">
                <a16:creationId xmlns:a16="http://schemas.microsoft.com/office/drawing/2014/main" id="{FF2FCE26-63E3-483D-8748-B0B04B4053B0}"/>
              </a:ext>
            </a:extLst>
          </p:cNvPr>
          <p:cNvSpPr txBox="1"/>
          <p:nvPr/>
        </p:nvSpPr>
        <p:spPr>
          <a:xfrm>
            <a:off x="2435192" y="462013"/>
            <a:ext cx="7635424" cy="461665"/>
          </a:xfrm>
          <a:prstGeom prst="rect">
            <a:avLst/>
          </a:prstGeom>
          <a:noFill/>
        </p:spPr>
        <p:txBody>
          <a:bodyPr wrap="none" rtlCol="0">
            <a:spAutoFit/>
          </a:bodyPr>
          <a:lstStyle/>
          <a:p>
            <a:r>
              <a:rPr lang="kk-KZ" sz="2400" b="1" dirty="0">
                <a:latin typeface="Times New Roman" panose="02020603050405020304" pitchFamily="18" charset="0"/>
                <a:cs typeface="Times New Roman" panose="02020603050405020304" pitchFamily="18" charset="0"/>
              </a:rPr>
              <a:t>Қышқылдар мен негіздердің күшін  сандық сипаттау</a:t>
            </a:r>
            <a:endParaRPr lang="ru-KZ" sz="2400" b="1" dirty="0">
              <a:latin typeface="Times New Roman" panose="02020603050405020304" pitchFamily="18" charset="0"/>
              <a:cs typeface="Times New Roman" panose="02020603050405020304" pitchFamily="18" charset="0"/>
            </a:endParaRPr>
          </a:p>
        </p:txBody>
      </p:sp>
      <p:pic>
        <p:nvPicPr>
          <p:cNvPr id="8" name="Рисунок 7">
            <a:extLst>
              <a:ext uri="{FF2B5EF4-FFF2-40B4-BE49-F238E27FC236}">
                <a16:creationId xmlns:a16="http://schemas.microsoft.com/office/drawing/2014/main" id="{17AAB6F9-56CE-418B-B08E-40679A809E0B}"/>
              </a:ext>
            </a:extLst>
          </p:cNvPr>
          <p:cNvPicPr>
            <a:picLocks noChangeAspect="1"/>
          </p:cNvPicPr>
          <p:nvPr/>
        </p:nvPicPr>
        <p:blipFill>
          <a:blip r:embed="rId3"/>
          <a:stretch>
            <a:fillRect/>
          </a:stretch>
        </p:blipFill>
        <p:spPr>
          <a:xfrm>
            <a:off x="1836554" y="3530362"/>
            <a:ext cx="7206164" cy="1029452"/>
          </a:xfrm>
          <a:prstGeom prst="rect">
            <a:avLst/>
          </a:prstGeom>
        </p:spPr>
      </p:pic>
      <p:sp>
        <p:nvSpPr>
          <p:cNvPr id="9" name="TextBox 8">
            <a:extLst>
              <a:ext uri="{FF2B5EF4-FFF2-40B4-BE49-F238E27FC236}">
                <a16:creationId xmlns:a16="http://schemas.microsoft.com/office/drawing/2014/main" id="{B8BA57E4-D018-42CD-BED2-4FE2803E4D81}"/>
              </a:ext>
            </a:extLst>
          </p:cNvPr>
          <p:cNvSpPr txBox="1"/>
          <p:nvPr/>
        </p:nvSpPr>
        <p:spPr>
          <a:xfrm>
            <a:off x="510139" y="5409398"/>
            <a:ext cx="2374946" cy="369332"/>
          </a:xfrm>
          <a:prstGeom prst="rect">
            <a:avLst/>
          </a:prstGeom>
          <a:noFill/>
        </p:spPr>
        <p:txBody>
          <a:bodyPr wrap="none" rtlCol="0">
            <a:spAutoFit/>
          </a:bodyPr>
          <a:lstStyle/>
          <a:p>
            <a:r>
              <a:rPr lang="kk-KZ" dirty="0"/>
              <a:t>Сулы ерітінділер үшін </a:t>
            </a:r>
            <a:endParaRPr lang="ru-KZ" dirty="0"/>
          </a:p>
        </p:txBody>
      </p:sp>
      <p:pic>
        <p:nvPicPr>
          <p:cNvPr id="11" name="Рисунок 10">
            <a:extLst>
              <a:ext uri="{FF2B5EF4-FFF2-40B4-BE49-F238E27FC236}">
                <a16:creationId xmlns:a16="http://schemas.microsoft.com/office/drawing/2014/main" id="{32A8D4A3-A130-45CF-B046-25BD9C35437A}"/>
              </a:ext>
            </a:extLst>
          </p:cNvPr>
          <p:cNvPicPr>
            <a:picLocks noChangeAspect="1"/>
          </p:cNvPicPr>
          <p:nvPr/>
        </p:nvPicPr>
        <p:blipFill>
          <a:blip r:embed="rId4"/>
          <a:stretch>
            <a:fillRect/>
          </a:stretch>
        </p:blipFill>
        <p:spPr>
          <a:xfrm>
            <a:off x="2988180" y="5106201"/>
            <a:ext cx="5680257" cy="1164657"/>
          </a:xfrm>
          <a:prstGeom prst="rect">
            <a:avLst/>
          </a:prstGeom>
        </p:spPr>
      </p:pic>
    </p:spTree>
    <p:extLst>
      <p:ext uri="{BB962C8B-B14F-4D97-AF65-F5344CB8AC3E}">
        <p14:creationId xmlns:p14="http://schemas.microsoft.com/office/powerpoint/2010/main" val="9719851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2413581" y="912120"/>
            <a:ext cx="6124575" cy="1504950"/>
          </a:xfrm>
          <a:prstGeom prst="rect">
            <a:avLst/>
          </a:prstGeom>
        </p:spPr>
      </p:pic>
    </p:spTree>
    <p:extLst>
      <p:ext uri="{BB962C8B-B14F-4D97-AF65-F5344CB8AC3E}">
        <p14:creationId xmlns:p14="http://schemas.microsoft.com/office/powerpoint/2010/main" val="996250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97633B29-B286-471F-A4BE-DD368B7DE906}"/>
              </a:ext>
            </a:extLst>
          </p:cNvPr>
          <p:cNvPicPr>
            <a:picLocks noChangeAspect="1"/>
          </p:cNvPicPr>
          <p:nvPr/>
        </p:nvPicPr>
        <p:blipFill>
          <a:blip r:embed="rId2"/>
          <a:stretch>
            <a:fillRect/>
          </a:stretch>
        </p:blipFill>
        <p:spPr>
          <a:xfrm>
            <a:off x="1276457" y="832585"/>
            <a:ext cx="9229767" cy="5000325"/>
          </a:xfrm>
          <a:prstGeom prst="rect">
            <a:avLst/>
          </a:prstGeom>
        </p:spPr>
      </p:pic>
    </p:spTree>
    <p:extLst>
      <p:ext uri="{BB962C8B-B14F-4D97-AF65-F5344CB8AC3E}">
        <p14:creationId xmlns:p14="http://schemas.microsoft.com/office/powerpoint/2010/main" val="4043520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BC48601E-2723-4DB5-B3FB-D814CD9F9AD9}"/>
              </a:ext>
            </a:extLst>
          </p:cNvPr>
          <p:cNvPicPr>
            <a:picLocks noChangeAspect="1"/>
          </p:cNvPicPr>
          <p:nvPr/>
        </p:nvPicPr>
        <p:blipFill>
          <a:blip r:embed="rId2"/>
          <a:stretch>
            <a:fillRect/>
          </a:stretch>
        </p:blipFill>
        <p:spPr>
          <a:xfrm>
            <a:off x="2383721" y="685147"/>
            <a:ext cx="6949275" cy="1769294"/>
          </a:xfrm>
          <a:prstGeom prst="rect">
            <a:avLst/>
          </a:prstGeom>
        </p:spPr>
      </p:pic>
      <p:pic>
        <p:nvPicPr>
          <p:cNvPr id="5" name="Рисунок 4">
            <a:extLst>
              <a:ext uri="{FF2B5EF4-FFF2-40B4-BE49-F238E27FC236}">
                <a16:creationId xmlns:a16="http://schemas.microsoft.com/office/drawing/2014/main" id="{6B136E12-BA84-42BC-85E6-020BC9926505}"/>
              </a:ext>
            </a:extLst>
          </p:cNvPr>
          <p:cNvPicPr>
            <a:picLocks noChangeAspect="1"/>
          </p:cNvPicPr>
          <p:nvPr/>
        </p:nvPicPr>
        <p:blipFill>
          <a:blip r:embed="rId3"/>
          <a:stretch>
            <a:fillRect/>
          </a:stretch>
        </p:blipFill>
        <p:spPr>
          <a:xfrm>
            <a:off x="2383721" y="2656823"/>
            <a:ext cx="6832549" cy="3830605"/>
          </a:xfrm>
          <a:prstGeom prst="rect">
            <a:avLst/>
          </a:prstGeom>
        </p:spPr>
      </p:pic>
    </p:spTree>
    <p:extLst>
      <p:ext uri="{BB962C8B-B14F-4D97-AF65-F5344CB8AC3E}">
        <p14:creationId xmlns:p14="http://schemas.microsoft.com/office/powerpoint/2010/main" val="3587268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9D66B8DD-A264-42DC-AAF3-2E1BB2C5F10E}"/>
              </a:ext>
            </a:extLst>
          </p:cNvPr>
          <p:cNvPicPr>
            <a:picLocks noChangeAspect="1"/>
          </p:cNvPicPr>
          <p:nvPr/>
        </p:nvPicPr>
        <p:blipFill>
          <a:blip r:embed="rId2"/>
          <a:stretch>
            <a:fillRect/>
          </a:stretch>
        </p:blipFill>
        <p:spPr>
          <a:xfrm>
            <a:off x="1573594" y="1090461"/>
            <a:ext cx="9559735" cy="4174557"/>
          </a:xfrm>
          <a:prstGeom prst="rect">
            <a:avLst/>
          </a:prstGeom>
        </p:spPr>
      </p:pic>
    </p:spTree>
    <p:extLst>
      <p:ext uri="{BB962C8B-B14F-4D97-AF65-F5344CB8AC3E}">
        <p14:creationId xmlns:p14="http://schemas.microsoft.com/office/powerpoint/2010/main" val="2241734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41C17D85-4762-4FB0-9FF1-BB1D10F17B72}"/>
              </a:ext>
            </a:extLst>
          </p:cNvPr>
          <p:cNvPicPr>
            <a:picLocks noChangeAspect="1"/>
          </p:cNvPicPr>
          <p:nvPr/>
        </p:nvPicPr>
        <p:blipFill>
          <a:blip r:embed="rId2"/>
          <a:stretch>
            <a:fillRect/>
          </a:stretch>
        </p:blipFill>
        <p:spPr>
          <a:xfrm>
            <a:off x="2254279" y="194911"/>
            <a:ext cx="7289320" cy="3145055"/>
          </a:xfrm>
          <a:prstGeom prst="rect">
            <a:avLst/>
          </a:prstGeom>
        </p:spPr>
      </p:pic>
      <p:pic>
        <p:nvPicPr>
          <p:cNvPr id="5" name="Рисунок 4">
            <a:extLst>
              <a:ext uri="{FF2B5EF4-FFF2-40B4-BE49-F238E27FC236}">
                <a16:creationId xmlns:a16="http://schemas.microsoft.com/office/drawing/2014/main" id="{EE70BF29-2238-4D2E-9FB8-3B297CE97421}"/>
              </a:ext>
            </a:extLst>
          </p:cNvPr>
          <p:cNvPicPr>
            <a:picLocks noChangeAspect="1"/>
          </p:cNvPicPr>
          <p:nvPr/>
        </p:nvPicPr>
        <p:blipFill>
          <a:blip r:embed="rId3"/>
          <a:stretch>
            <a:fillRect/>
          </a:stretch>
        </p:blipFill>
        <p:spPr>
          <a:xfrm>
            <a:off x="2022408" y="3929697"/>
            <a:ext cx="7428297" cy="1495743"/>
          </a:xfrm>
          <a:prstGeom prst="rect">
            <a:avLst/>
          </a:prstGeom>
        </p:spPr>
      </p:pic>
    </p:spTree>
    <p:extLst>
      <p:ext uri="{BB962C8B-B14F-4D97-AF65-F5344CB8AC3E}">
        <p14:creationId xmlns:p14="http://schemas.microsoft.com/office/powerpoint/2010/main" val="617239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152E647F-139A-4F31-BED3-6B56B1F43D75}"/>
              </a:ext>
            </a:extLst>
          </p:cNvPr>
          <p:cNvPicPr>
            <a:picLocks noChangeAspect="1"/>
          </p:cNvPicPr>
          <p:nvPr/>
        </p:nvPicPr>
        <p:blipFill>
          <a:blip r:embed="rId2"/>
          <a:stretch>
            <a:fillRect/>
          </a:stretch>
        </p:blipFill>
        <p:spPr>
          <a:xfrm>
            <a:off x="2200148" y="643466"/>
            <a:ext cx="7791703" cy="5571067"/>
          </a:xfrm>
          <a:prstGeom prst="rect">
            <a:avLst/>
          </a:prstGeom>
        </p:spPr>
      </p:pic>
    </p:spTree>
    <p:extLst>
      <p:ext uri="{BB962C8B-B14F-4D97-AF65-F5344CB8AC3E}">
        <p14:creationId xmlns:p14="http://schemas.microsoft.com/office/powerpoint/2010/main" val="831831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90152" y="1927550"/>
            <a:ext cx="11900079" cy="923330"/>
          </a:xfrm>
          <a:prstGeom prst="rect">
            <a:avLst/>
          </a:prstGeom>
          <a:solidFill>
            <a:schemeClr val="accent4"/>
          </a:solidFill>
        </p:spPr>
        <p:txBody>
          <a:bodyPr wrap="square">
            <a:spAutoFit/>
          </a:bodyPr>
          <a:lstStyle/>
          <a:p>
            <a:r>
              <a:rPr lang="kk-KZ" i="0" dirty="0">
                <a:solidFill>
                  <a:srgbClr val="000000"/>
                </a:solidFill>
                <a:effectLst/>
              </a:rPr>
              <a:t>Мысал 1</a:t>
            </a:r>
            <a:r>
              <a:rPr lang="ru-RU" i="0" dirty="0">
                <a:solidFill>
                  <a:srgbClr val="000000"/>
                </a:solidFill>
                <a:effectLst/>
              </a:rPr>
              <a:t>. 0.001 М </a:t>
            </a:r>
            <a:r>
              <a:rPr lang="ru-RU" i="0" dirty="0" err="1">
                <a:solidFill>
                  <a:srgbClr val="000000"/>
                </a:solidFill>
                <a:effectLst/>
              </a:rPr>
              <a:t>тұз</a:t>
            </a:r>
            <a:r>
              <a:rPr lang="ru-RU" i="0" dirty="0">
                <a:solidFill>
                  <a:srgbClr val="000000"/>
                </a:solidFill>
                <a:effectLst/>
              </a:rPr>
              <a:t> </a:t>
            </a:r>
            <a:r>
              <a:rPr lang="ru-RU" i="0" dirty="0" err="1">
                <a:solidFill>
                  <a:srgbClr val="000000"/>
                </a:solidFill>
                <a:effectLst/>
              </a:rPr>
              <a:t>қышқыл</a:t>
            </a:r>
            <a:r>
              <a:rPr lang="ru-RU" i="0" dirty="0">
                <a:solidFill>
                  <a:srgbClr val="000000"/>
                </a:solidFill>
                <a:effectLst/>
              </a:rPr>
              <a:t> </a:t>
            </a:r>
            <a:r>
              <a:rPr lang="ru-RU" i="0" dirty="0" err="1">
                <a:solidFill>
                  <a:srgbClr val="000000"/>
                </a:solidFill>
                <a:effectLst/>
              </a:rPr>
              <a:t>ерітіндісінің</a:t>
            </a:r>
            <a:r>
              <a:rPr lang="ru-RU" i="0" dirty="0">
                <a:solidFill>
                  <a:srgbClr val="000000"/>
                </a:solidFill>
                <a:effectLst/>
              </a:rPr>
              <a:t> рН-</a:t>
            </a:r>
            <a:r>
              <a:rPr lang="ru-RU" i="0" dirty="0" err="1">
                <a:solidFill>
                  <a:srgbClr val="000000"/>
                </a:solidFill>
                <a:effectLst/>
              </a:rPr>
              <a:t>ын</a:t>
            </a:r>
            <a:r>
              <a:rPr lang="ru-RU" i="0" dirty="0">
                <a:solidFill>
                  <a:srgbClr val="000000"/>
                </a:solidFill>
                <a:effectLst/>
              </a:rPr>
              <a:t> </a:t>
            </a:r>
            <a:r>
              <a:rPr lang="ru-RU" i="0" dirty="0" err="1">
                <a:solidFill>
                  <a:srgbClr val="000000"/>
                </a:solidFill>
                <a:effectLst/>
              </a:rPr>
              <a:t>есептеңіз</a:t>
            </a:r>
            <a:r>
              <a:rPr lang="ru-RU" i="0" dirty="0">
                <a:solidFill>
                  <a:srgbClr val="000000"/>
                </a:solidFill>
                <a:effectLst/>
              </a:rPr>
              <a:t>. </a:t>
            </a:r>
          </a:p>
          <a:p>
            <a:r>
              <a:rPr lang="ru-RU" dirty="0" err="1">
                <a:solidFill>
                  <a:srgbClr val="000000"/>
                </a:solidFill>
              </a:rPr>
              <a:t>Мысал</a:t>
            </a:r>
            <a:r>
              <a:rPr lang="ru-RU" dirty="0">
                <a:solidFill>
                  <a:srgbClr val="000000"/>
                </a:solidFill>
              </a:rPr>
              <a:t> 2. 0,001 М натрий гидроксид </a:t>
            </a:r>
            <a:r>
              <a:rPr lang="ru-RU" dirty="0" err="1">
                <a:solidFill>
                  <a:srgbClr val="000000"/>
                </a:solidFill>
              </a:rPr>
              <a:t>ерітіндісінің</a:t>
            </a:r>
            <a:r>
              <a:rPr lang="ru-RU" dirty="0">
                <a:solidFill>
                  <a:srgbClr val="000000"/>
                </a:solidFill>
              </a:rPr>
              <a:t> рН-</a:t>
            </a:r>
            <a:r>
              <a:rPr lang="ru-RU" dirty="0" err="1">
                <a:solidFill>
                  <a:srgbClr val="000000"/>
                </a:solidFill>
              </a:rPr>
              <a:t>ын</a:t>
            </a:r>
            <a:r>
              <a:rPr lang="ru-RU" dirty="0">
                <a:solidFill>
                  <a:srgbClr val="000000"/>
                </a:solidFill>
              </a:rPr>
              <a:t> </a:t>
            </a:r>
            <a:r>
              <a:rPr lang="ru-RU" dirty="0" err="1">
                <a:solidFill>
                  <a:srgbClr val="000000"/>
                </a:solidFill>
              </a:rPr>
              <a:t>есептеңіз</a:t>
            </a:r>
            <a:r>
              <a:rPr lang="ru-RU" dirty="0">
                <a:solidFill>
                  <a:srgbClr val="000000"/>
                </a:solidFill>
              </a:rPr>
              <a:t>.</a:t>
            </a:r>
            <a:br>
              <a:rPr lang="ru-RU" i="0" dirty="0">
                <a:solidFill>
                  <a:srgbClr val="000000"/>
                </a:solidFill>
                <a:effectLst/>
              </a:rPr>
            </a:br>
            <a:endParaRPr lang="ru-RU" dirty="0"/>
          </a:p>
        </p:txBody>
      </p:sp>
      <p:sp>
        <p:nvSpPr>
          <p:cNvPr id="6" name="Rectangle 110"/>
          <p:cNvSpPr>
            <a:spLocks noChangeArrowheads="1"/>
          </p:cNvSpPr>
          <p:nvPr/>
        </p:nvSpPr>
        <p:spPr bwMode="auto">
          <a:xfrm>
            <a:off x="-103031" y="540912"/>
            <a:ext cx="5600299"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indent="45085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altLang="ru-RU" sz="2000" b="1" dirty="0" err="1">
                <a:latin typeface="Times New Roman" panose="02020603050405020304" pitchFamily="18" charset="0"/>
                <a:cs typeface="Times New Roman" panose="02020603050405020304" pitchFamily="18" charset="0"/>
              </a:rPr>
              <a:t>Күшті</a:t>
            </a:r>
            <a:r>
              <a:rPr lang="ru-RU" altLang="ru-RU" sz="2000" b="1" dirty="0">
                <a:latin typeface="Times New Roman" panose="02020603050405020304" pitchFamily="18" charset="0"/>
                <a:cs typeface="Times New Roman" panose="02020603050405020304" pitchFamily="18" charset="0"/>
              </a:rPr>
              <a:t> </a:t>
            </a:r>
            <a:r>
              <a:rPr lang="ru-RU" altLang="ru-RU" sz="2000" b="1" dirty="0" err="1">
                <a:latin typeface="Times New Roman" panose="02020603050405020304" pitchFamily="18" charset="0"/>
                <a:cs typeface="Times New Roman" panose="02020603050405020304" pitchFamily="18" charset="0"/>
              </a:rPr>
              <a:t>қышқылдардың</a:t>
            </a:r>
            <a:r>
              <a:rPr lang="ru-RU" altLang="ru-RU" sz="2000" b="1" dirty="0">
                <a:latin typeface="Times New Roman" panose="02020603050405020304" pitchFamily="18" charset="0"/>
                <a:cs typeface="Times New Roman" panose="02020603050405020304" pitchFamily="18" charset="0"/>
              </a:rPr>
              <a:t> (</a:t>
            </a:r>
            <a:r>
              <a:rPr lang="ru-RU" altLang="ru-RU" sz="2000" b="1" dirty="0" err="1">
                <a:latin typeface="Times New Roman" panose="02020603050405020304" pitchFamily="18" charset="0"/>
                <a:cs typeface="Times New Roman" panose="02020603050405020304" pitchFamily="18" charset="0"/>
              </a:rPr>
              <a:t>негіздердің</a:t>
            </a:r>
            <a:r>
              <a:rPr lang="ru-RU" altLang="ru-RU" sz="2000" b="1" dirty="0">
                <a:latin typeface="Times New Roman" panose="02020603050405020304" pitchFamily="18" charset="0"/>
                <a:cs typeface="Times New Roman" panose="02020603050405020304" pitchFamily="18" charset="0"/>
              </a:rPr>
              <a:t>): </a:t>
            </a:r>
          </a:p>
          <a:p>
            <a:pPr eaLnBrk="1" hangingPunct="1"/>
            <a:r>
              <a:rPr lang="ru-RU" altLang="ru-RU" sz="2000" dirty="0">
                <a:latin typeface="Times New Roman" panose="02020603050405020304" pitchFamily="18" charset="0"/>
                <a:cs typeface="Times New Roman" panose="02020603050405020304" pitchFamily="18" charset="0"/>
              </a:rPr>
              <a:t>0,1 М </a:t>
            </a:r>
            <a:r>
              <a:rPr lang="en-US" altLang="ru-RU" sz="2000" dirty="0" err="1">
                <a:latin typeface="Times New Roman" panose="02020603050405020304" pitchFamily="18" charset="0"/>
                <a:cs typeface="Times New Roman" panose="02020603050405020304" pitchFamily="18" charset="0"/>
              </a:rPr>
              <a:t>HCl</a:t>
            </a:r>
            <a:r>
              <a:rPr lang="ru-RU" altLang="ru-RU" sz="2000" dirty="0">
                <a:latin typeface="Times New Roman" panose="02020603050405020304" pitchFamily="18" charset="0"/>
                <a:cs typeface="Times New Roman" panose="02020603050405020304" pitchFamily="18" charset="0"/>
              </a:rPr>
              <a:t> (0,1 </a:t>
            </a:r>
            <a:r>
              <a:rPr lang="en-US" altLang="ru-RU" sz="2000" dirty="0">
                <a:latin typeface="Times New Roman" panose="02020603050405020304" pitchFamily="18" charset="0"/>
                <a:cs typeface="Times New Roman" panose="02020603050405020304" pitchFamily="18" charset="0"/>
              </a:rPr>
              <a:t>M </a:t>
            </a:r>
            <a:r>
              <a:rPr lang="en-US" altLang="ru-RU" sz="2000" dirty="0" err="1">
                <a:latin typeface="Times New Roman" panose="02020603050405020304" pitchFamily="18" charset="0"/>
                <a:cs typeface="Times New Roman" panose="02020603050405020304" pitchFamily="18" charset="0"/>
              </a:rPr>
              <a:t>NaOH</a:t>
            </a:r>
            <a:r>
              <a:rPr lang="ru-RU" altLang="ru-RU" sz="2000" dirty="0">
                <a:latin typeface="Times New Roman" panose="02020603050405020304" pitchFamily="18" charset="0"/>
                <a:cs typeface="Times New Roman" panose="02020603050405020304" pitchFamily="18" charset="0"/>
              </a:rPr>
              <a:t>):</a:t>
            </a:r>
          </a:p>
          <a:p>
            <a:pPr eaLnBrk="1" hangingPunct="1"/>
            <a:r>
              <a:rPr lang="en-US" altLang="ru-RU" sz="2000" dirty="0">
                <a:latin typeface="Times New Roman" panose="02020603050405020304" pitchFamily="18" charset="0"/>
                <a:cs typeface="Times New Roman" panose="02020603050405020304" pitchFamily="18" charset="0"/>
              </a:rPr>
              <a:t>[H</a:t>
            </a:r>
            <a:r>
              <a:rPr lang="en-US" altLang="ru-RU" sz="2000" baseline="30000" dirty="0">
                <a:latin typeface="Times New Roman" panose="02020603050405020304" pitchFamily="18" charset="0"/>
                <a:cs typeface="Times New Roman" panose="02020603050405020304" pitchFamily="18" charset="0"/>
              </a:rPr>
              <a:t>+</a:t>
            </a:r>
            <a:r>
              <a:rPr lang="en-US" altLang="ru-RU" sz="2000" dirty="0">
                <a:latin typeface="Times New Roman" panose="02020603050405020304" pitchFamily="18" charset="0"/>
                <a:cs typeface="Times New Roman" panose="02020603050405020304" pitchFamily="18" charset="0"/>
              </a:rPr>
              <a:t>] = </a:t>
            </a:r>
            <a:r>
              <a:rPr lang="en-US" altLang="ru-RU" sz="2000" dirty="0" err="1">
                <a:latin typeface="Times New Roman" panose="02020603050405020304" pitchFamily="18" charset="0"/>
                <a:cs typeface="Times New Roman" panose="02020603050405020304" pitchFamily="18" charset="0"/>
              </a:rPr>
              <a:t>C</a:t>
            </a:r>
            <a:r>
              <a:rPr lang="en-US" altLang="ru-RU" sz="2000" baseline="-25000" dirty="0" err="1">
                <a:latin typeface="Times New Roman" panose="02020603050405020304" pitchFamily="18" charset="0"/>
                <a:cs typeface="Times New Roman" panose="02020603050405020304" pitchFamily="18" charset="0"/>
              </a:rPr>
              <a:t>HCl</a:t>
            </a:r>
            <a:r>
              <a:rPr lang="en-US" altLang="ru-RU" sz="2000" baseline="-25000" dirty="0">
                <a:latin typeface="Times New Roman" panose="02020603050405020304" pitchFamily="18" charset="0"/>
                <a:cs typeface="Times New Roman" panose="02020603050405020304" pitchFamily="18" charset="0"/>
              </a:rPr>
              <a:t> </a:t>
            </a:r>
            <a:r>
              <a:rPr lang="en-US" altLang="ru-RU" sz="2000" dirty="0">
                <a:latin typeface="Times New Roman" panose="02020603050405020304" pitchFamily="18" charset="0"/>
                <a:cs typeface="Times New Roman" panose="02020603050405020304" pitchFamily="18" charset="0"/>
              </a:rPr>
              <a:t>= 10</a:t>
            </a:r>
            <a:r>
              <a:rPr lang="en-US" altLang="ru-RU" sz="2000" baseline="30000" dirty="0">
                <a:latin typeface="Times New Roman" panose="02020603050405020304" pitchFamily="18" charset="0"/>
                <a:cs typeface="Times New Roman" panose="02020603050405020304" pitchFamily="18" charset="0"/>
              </a:rPr>
              <a:t>-1</a:t>
            </a:r>
            <a:r>
              <a:rPr lang="en-US" altLang="ru-RU" sz="2000" dirty="0">
                <a:latin typeface="Times New Roman" panose="02020603050405020304" pitchFamily="18" charset="0"/>
                <a:cs typeface="Times New Roman" panose="02020603050405020304" pitchFamily="18" charset="0"/>
              </a:rPr>
              <a:t>              pH = 1</a:t>
            </a:r>
            <a:endParaRPr lang="ru-RU" altLang="ru-RU" sz="2000" dirty="0">
              <a:latin typeface="Times New Roman" panose="02020603050405020304" pitchFamily="18" charset="0"/>
              <a:cs typeface="Times New Roman" panose="02020603050405020304" pitchFamily="18" charset="0"/>
            </a:endParaRPr>
          </a:p>
          <a:p>
            <a:pPr eaLnBrk="1" hangingPunct="1"/>
            <a:r>
              <a:rPr lang="en-US" altLang="ru-RU" sz="2000" dirty="0">
                <a:latin typeface="Times New Roman" panose="02020603050405020304" pitchFamily="18" charset="0"/>
                <a:cs typeface="Times New Roman" panose="02020603050405020304" pitchFamily="18" charset="0"/>
              </a:rPr>
              <a:t>[OH</a:t>
            </a:r>
            <a:r>
              <a:rPr lang="en-US" altLang="ru-RU" sz="2000" baseline="30000" dirty="0">
                <a:latin typeface="Times New Roman" panose="02020603050405020304" pitchFamily="18" charset="0"/>
                <a:cs typeface="Times New Roman" panose="02020603050405020304" pitchFamily="18" charset="0"/>
              </a:rPr>
              <a:t>-</a:t>
            </a:r>
            <a:r>
              <a:rPr lang="en-US" altLang="ru-RU" sz="2000" dirty="0">
                <a:latin typeface="Times New Roman" panose="02020603050405020304" pitchFamily="18" charset="0"/>
                <a:cs typeface="Times New Roman" panose="02020603050405020304" pitchFamily="18" charset="0"/>
              </a:rPr>
              <a:t>] = </a:t>
            </a:r>
            <a:r>
              <a:rPr lang="en-US" altLang="ru-RU" sz="2000" dirty="0" err="1">
                <a:latin typeface="Times New Roman" panose="02020603050405020304" pitchFamily="18" charset="0"/>
                <a:cs typeface="Times New Roman" panose="02020603050405020304" pitchFamily="18" charset="0"/>
              </a:rPr>
              <a:t>C</a:t>
            </a:r>
            <a:r>
              <a:rPr lang="en-US" altLang="ru-RU" sz="2000" baseline="-25000" dirty="0" err="1">
                <a:latin typeface="Times New Roman" panose="02020603050405020304" pitchFamily="18" charset="0"/>
                <a:cs typeface="Times New Roman" panose="02020603050405020304" pitchFamily="18" charset="0"/>
              </a:rPr>
              <a:t>NaOH</a:t>
            </a:r>
            <a:r>
              <a:rPr lang="en-US" altLang="ru-RU" sz="2000" dirty="0">
                <a:latin typeface="Times New Roman" panose="02020603050405020304" pitchFamily="18" charset="0"/>
                <a:cs typeface="Times New Roman" panose="02020603050405020304" pitchFamily="18" charset="0"/>
              </a:rPr>
              <a:t> = 10</a:t>
            </a:r>
            <a:r>
              <a:rPr lang="en-US" altLang="ru-RU" sz="2000" baseline="30000" dirty="0">
                <a:latin typeface="Times New Roman" panose="02020603050405020304" pitchFamily="18" charset="0"/>
                <a:cs typeface="Times New Roman" panose="02020603050405020304" pitchFamily="18" charset="0"/>
              </a:rPr>
              <a:t>-1</a:t>
            </a:r>
            <a:r>
              <a:rPr lang="en-US" altLang="ru-RU" sz="2000" dirty="0">
                <a:latin typeface="Times New Roman" panose="02020603050405020304" pitchFamily="18" charset="0"/>
                <a:cs typeface="Times New Roman" panose="02020603050405020304" pitchFamily="18" charset="0"/>
              </a:rPr>
              <a:t>         pOH = 1     pH = 13</a:t>
            </a:r>
          </a:p>
        </p:txBody>
      </p:sp>
      <mc:AlternateContent xmlns:mc="http://schemas.openxmlformats.org/markup-compatibility/2006" xmlns:a14="http://schemas.microsoft.com/office/drawing/2010/main">
        <mc:Choice Requires="a14">
          <p:sp>
            <p:nvSpPr>
              <p:cNvPr id="10" name="TextBox 9"/>
              <p:cNvSpPr txBox="1"/>
              <p:nvPr/>
            </p:nvSpPr>
            <p:spPr>
              <a:xfrm>
                <a:off x="90152" y="2850880"/>
                <a:ext cx="12033430" cy="1942519"/>
              </a:xfrm>
              <a:prstGeom prst="rect">
                <a:avLst/>
              </a:prstGeom>
              <a:noFill/>
            </p:spPr>
            <p:txBody>
              <a:bodyPr wrap="square" rtlCol="0">
                <a:spAutoFit/>
              </a:bodyPr>
              <a:lstStyle/>
              <a:p>
                <a:r>
                  <a:rPr lang="kk-KZ" sz="2000" dirty="0">
                    <a:latin typeface="Times New Roman" panose="02020603050405020304" pitchFamily="18" charset="0"/>
                    <a:cs typeface="Times New Roman" panose="02020603050405020304" pitchFamily="18" charset="0"/>
                  </a:rPr>
                  <a:t>Егер ерітіндіде протондардың басқа пайда болатын көздері болмаса немесе оларды ескермеуге болса</a:t>
                </a:r>
              </a:p>
              <a:p>
                <a:r>
                  <a:rPr lang="kk-KZ" sz="2000" dirty="0">
                    <a:latin typeface="Times New Roman" panose="02020603050405020304" pitchFamily="18" charset="0"/>
                    <a:cs typeface="Times New Roman" panose="02020603050405020304" pitchFamily="18" charset="0"/>
                  </a:rPr>
                  <a:t>онда мұндай есептеулерді  жүргізуге болады. Концентрлі  қышқыл ерітіділерінде (</a:t>
                </a:r>
                <a:r>
                  <a:rPr lang="en-US" sz="2000" dirty="0">
                    <a:latin typeface="Times New Roman" panose="02020603050405020304" pitchFamily="18" charset="0"/>
                    <a:cs typeface="Times New Roman" panose="02020603050405020304" pitchFamily="18" charset="0"/>
                  </a:rPr>
                  <a:t>C≥1*</a:t>
                </a:r>
                <a:r>
                  <a:rPr lang="kk-KZ" sz="2000" dirty="0">
                    <a:latin typeface="Times New Roman" panose="02020603050405020304" pitchFamily="18" charset="0"/>
                    <a:cs typeface="Times New Roman" panose="02020603050405020304" pitchFamily="18" charset="0"/>
                  </a:rPr>
                  <a:t> </a:t>
                </a:r>
                <a14:m>
                  <m:oMath xmlns:m="http://schemas.openxmlformats.org/officeDocument/2006/math">
                    <m:sSup>
                      <m:sSupPr>
                        <m:ctrlPr>
                          <a:rPr lang="en-US" sz="2000" i="1" smtClean="0">
                            <a:latin typeface="Cambria Math" panose="02040503050406030204" pitchFamily="18" charset="0"/>
                          </a:rPr>
                        </m:ctrlPr>
                      </m:sSupPr>
                      <m:e>
                        <m:r>
                          <a:rPr lang="en-US" sz="2000" b="0" i="1" smtClean="0">
                            <a:latin typeface="Cambria Math" panose="02040503050406030204" pitchFamily="18" charset="0"/>
                          </a:rPr>
                          <m:t>10</m:t>
                        </m:r>
                      </m:e>
                      <m:sup>
                        <m:r>
                          <a:rPr lang="en-US" sz="2000" b="0" i="1" smtClean="0">
                            <a:latin typeface="Cambria Math" panose="02040503050406030204" pitchFamily="18" charset="0"/>
                          </a:rPr>
                          <m:t>−5</m:t>
                        </m:r>
                      </m:sup>
                    </m:sSup>
                    <m:r>
                      <a:rPr lang="en-US" sz="2000" b="0" i="1" smtClean="0">
                        <a:latin typeface="Cambria Math" panose="02040503050406030204" pitchFamily="18" charset="0"/>
                      </a:rPr>
                      <m:t>𝑀</m:t>
                    </m:r>
                    <m:r>
                      <a:rPr lang="en-US" sz="2000" b="0" i="1" smtClean="0">
                        <a:latin typeface="Cambria Math" panose="02040503050406030204" pitchFamily="18" charset="0"/>
                      </a:rPr>
                      <m:t>) судың диссоциация кезінд</m:t>
                    </m:r>
                    <m:r>
                      <a:rPr lang="kk-KZ" sz="2000" b="0" i="1" smtClean="0">
                        <a:latin typeface="Cambria Math" panose="02040503050406030204" pitchFamily="18" charset="0"/>
                      </a:rPr>
                      <m:t>е түзілетін протондарды ескермеуге болады,ал  концентрлі емес </m:t>
                    </m:r>
                  </m:oMath>
                </a14:m>
                <a:endParaRPr lang="kk-KZ" sz="2000" b="0" i="1" dirty="0">
                  <a:latin typeface="Times New Roman" panose="02020603050405020304" pitchFamily="18" charset="0"/>
                  <a:cs typeface="Times New Roman" panose="02020603050405020304" pitchFamily="18" charset="0"/>
                </a:endParaRPr>
              </a:p>
              <a:p>
                <a14:m>
                  <m:oMath xmlns:m="http://schemas.openxmlformats.org/officeDocument/2006/math">
                    <m:r>
                      <a:rPr lang="kk-KZ" sz="2000" b="0" i="1" smtClean="0">
                        <a:latin typeface="Cambria Math" panose="02040503050406030204" pitchFamily="18" charset="0"/>
                      </a:rPr>
                      <m:t>ерітінділерде   судың диссоциациясын ескеру қажет.</m:t>
                    </m:r>
                  </m:oMath>
                </a14:m>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Рн</a:t>
                </a:r>
                <a:r>
                  <a:rPr lang="ru-RU" sz="2000" dirty="0">
                    <a:latin typeface="Times New Roman" panose="02020603050405020304" pitchFamily="18" charset="0"/>
                    <a:cs typeface="Times New Roman" panose="02020603050405020304" pitchFamily="18" charset="0"/>
                  </a:rPr>
                  <a:t>-ты </a:t>
                </a:r>
                <a:r>
                  <a:rPr lang="ru-RU" sz="2000" dirty="0" err="1">
                    <a:latin typeface="Times New Roman" panose="02020603050405020304" pitchFamily="18" charset="0"/>
                    <a:cs typeface="Times New Roman" panose="02020603050405020304" pitchFamily="18" charset="0"/>
                  </a:rPr>
                  <a:t>есептегенде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еріткіштің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диссоциациясын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электрбейтарап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теңдеу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арқылы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ескереді</a:t>
                </a:r>
                <a:r>
                  <a:rPr lang="ru-RU" sz="2000" dirty="0">
                    <a:latin typeface="Times New Roman" panose="02020603050405020304" pitchFamily="18" charset="0"/>
                    <a:cs typeface="Times New Roman" panose="02020603050405020304" pitchFamily="18" charset="0"/>
                  </a:rPr>
                  <a:t>.</a:t>
                </a:r>
              </a:p>
              <a:p>
                <a:endParaRPr lang="ru-RU" sz="2000" dirty="0">
                  <a:latin typeface="Times New Roman" panose="02020603050405020304" pitchFamily="18" charset="0"/>
                  <a:cs typeface="Times New Roman" panose="02020603050405020304" pitchFamily="18" charset="0"/>
                </a:endParaRPr>
              </a:p>
            </p:txBody>
          </p:sp>
        </mc:Choice>
        <mc:Fallback xmlns="">
          <p:sp>
            <p:nvSpPr>
              <p:cNvPr id="10" name="TextBox 9"/>
              <p:cNvSpPr txBox="1">
                <a:spLocks noRot="1" noChangeAspect="1" noMove="1" noResize="1" noEditPoints="1" noAdjustHandles="1" noChangeArrowheads="1" noChangeShapeType="1" noTextEdit="1"/>
              </p:cNvSpPr>
              <p:nvPr/>
            </p:nvSpPr>
            <p:spPr>
              <a:xfrm>
                <a:off x="90152" y="2850880"/>
                <a:ext cx="12033430" cy="1942519"/>
              </a:xfrm>
              <a:prstGeom prst="rect">
                <a:avLst/>
              </a:prstGeom>
              <a:blipFill rotWithShape="0">
                <a:blip r:embed="rId2"/>
                <a:stretch>
                  <a:fillRect l="-557" t="-1887"/>
                </a:stretch>
              </a:blipFill>
            </p:spPr>
            <p:txBody>
              <a:bodyPr/>
              <a:lstStyle/>
              <a:p>
                <a:r>
                  <a:rPr lang="ru-RU">
                    <a:noFill/>
                  </a:rPr>
                  <a:t> </a:t>
                </a:r>
              </a:p>
            </p:txBody>
          </p:sp>
        </mc:Fallback>
      </mc:AlternateContent>
      <p:pic>
        <p:nvPicPr>
          <p:cNvPr id="8" name="Рисунок 7">
            <a:extLst>
              <a:ext uri="{FF2B5EF4-FFF2-40B4-BE49-F238E27FC236}">
                <a16:creationId xmlns:a16="http://schemas.microsoft.com/office/drawing/2014/main" id="{35C1F4BC-302B-4B63-82B7-60C9261AE443}"/>
              </a:ext>
            </a:extLst>
          </p:cNvPr>
          <p:cNvPicPr>
            <a:picLocks noChangeAspect="1"/>
          </p:cNvPicPr>
          <p:nvPr/>
        </p:nvPicPr>
        <p:blipFill>
          <a:blip r:embed="rId3"/>
          <a:stretch>
            <a:fillRect/>
          </a:stretch>
        </p:blipFill>
        <p:spPr>
          <a:xfrm>
            <a:off x="4966637" y="4360261"/>
            <a:ext cx="5866146" cy="2079465"/>
          </a:xfrm>
          <a:prstGeom prst="rect">
            <a:avLst/>
          </a:prstGeom>
        </p:spPr>
      </p:pic>
    </p:spTree>
    <p:extLst>
      <p:ext uri="{BB962C8B-B14F-4D97-AF65-F5344CB8AC3E}">
        <p14:creationId xmlns:p14="http://schemas.microsoft.com/office/powerpoint/2010/main" val="208616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968455A1-106A-426D-8FE4-C63BA56833A0}"/>
              </a:ext>
            </a:extLst>
          </p:cNvPr>
          <p:cNvPicPr>
            <a:picLocks noChangeAspect="1"/>
          </p:cNvPicPr>
          <p:nvPr/>
        </p:nvPicPr>
        <p:blipFill>
          <a:blip r:embed="rId2"/>
          <a:stretch>
            <a:fillRect/>
          </a:stretch>
        </p:blipFill>
        <p:spPr>
          <a:xfrm>
            <a:off x="1083644" y="846270"/>
            <a:ext cx="8941118" cy="4500563"/>
          </a:xfrm>
          <a:prstGeom prst="rect">
            <a:avLst/>
          </a:prstGeom>
        </p:spPr>
      </p:pic>
    </p:spTree>
    <p:extLst>
      <p:ext uri="{BB962C8B-B14F-4D97-AF65-F5344CB8AC3E}">
        <p14:creationId xmlns:p14="http://schemas.microsoft.com/office/powerpoint/2010/main" val="99249961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679</Words>
  <Application>Microsoft Office PowerPoint</Application>
  <PresentationFormat>Широкоэкранный</PresentationFormat>
  <Paragraphs>43</Paragraphs>
  <Slides>20</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2</vt:i4>
      </vt:variant>
      <vt:variant>
        <vt:lpstr>Заголовки слайдов</vt:lpstr>
      </vt:variant>
      <vt:variant>
        <vt:i4>20</vt:i4>
      </vt:variant>
    </vt:vector>
  </HeadingPairs>
  <TitlesOfParts>
    <vt:vector size="28" baseType="lpstr">
      <vt:lpstr>Arial</vt:lpstr>
      <vt:lpstr>Calibri</vt:lpstr>
      <vt:lpstr>Calibri Light</vt:lpstr>
      <vt:lpstr>Cambria Math</vt:lpstr>
      <vt:lpstr>Times New Roman</vt:lpstr>
      <vt:lpstr>Тема Office</vt:lpstr>
      <vt:lpstr>Уравнение</vt:lpstr>
      <vt:lpstr>Формула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Акмарал Аргимбаева</dc:creator>
  <cp:lastModifiedBy>Акмарал Аргимбаева</cp:lastModifiedBy>
  <cp:revision>3</cp:revision>
  <dcterms:created xsi:type="dcterms:W3CDTF">2020-10-05T17:06:51Z</dcterms:created>
  <dcterms:modified xsi:type="dcterms:W3CDTF">2020-10-06T03:50:20Z</dcterms:modified>
</cp:coreProperties>
</file>